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21"/>
  </p:notesMasterIdLst>
  <p:sldIdLst>
    <p:sldId id="337" r:id="rId4"/>
    <p:sldId id="420" r:id="rId5"/>
    <p:sldId id="411" r:id="rId6"/>
    <p:sldId id="412" r:id="rId7"/>
    <p:sldId id="413" r:id="rId8"/>
    <p:sldId id="424" r:id="rId9"/>
    <p:sldId id="375" r:id="rId10"/>
    <p:sldId id="384" r:id="rId11"/>
    <p:sldId id="377" r:id="rId12"/>
    <p:sldId id="366" r:id="rId13"/>
    <p:sldId id="376" r:id="rId14"/>
    <p:sldId id="387" r:id="rId15"/>
    <p:sldId id="389" r:id="rId16"/>
    <p:sldId id="421" r:id="rId17"/>
    <p:sldId id="425" r:id="rId18"/>
    <p:sldId id="423" r:id="rId19"/>
    <p:sldId id="348" r:id="rId20"/>
  </p:sldIdLst>
  <p:sldSz cx="9144000" cy="6858000" type="screen4x3"/>
  <p:notesSz cx="6858000" cy="9144000"/>
  <p:defaultTextStyle>
    <a:defPPr>
      <a:defRPr lang="es-MX"/>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341">
          <p15:clr>
            <a:srgbClr val="A4A3A4"/>
          </p15:clr>
        </p15:guide>
        <p15:guide id="2" orient="horz" pos="890">
          <p15:clr>
            <a:srgbClr val="A4A3A4"/>
          </p15:clr>
        </p15:guide>
        <p15:guide id="3" pos="2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46" autoAdjust="0"/>
    <p:restoredTop sz="93527" autoAdjust="0"/>
  </p:normalViewPr>
  <p:slideViewPr>
    <p:cSldViewPr>
      <p:cViewPr varScale="1">
        <p:scale>
          <a:sx n="71" d="100"/>
          <a:sy n="71" d="100"/>
        </p:scale>
        <p:origin x="1236" y="60"/>
      </p:cViewPr>
      <p:guideLst>
        <p:guide orient="horz" pos="2341"/>
        <p:guide orient="horz" pos="890"/>
        <p:guide pos="2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8729738-3754-461C-AF6F-F7FEC5DAA5E1}" type="datetimeFigureOut">
              <a:rPr lang="es-MX"/>
              <a:pPr>
                <a:defRPr/>
              </a:pPr>
              <a:t>17/06/2015</a:t>
            </a:fld>
            <a:endParaRPr lang="es-MX"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MX"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0E65DD4-41D5-4D26-BEE6-EF07D45F65EC}" type="slidenum">
              <a:rPr lang="es-MX" altLang="es-MX"/>
              <a:pPr>
                <a:defRPr/>
              </a:pPr>
              <a:t>‹Nº›</a:t>
            </a:fld>
            <a:endParaRPr lang="es-MX" altLang="es-MX"/>
          </a:p>
        </p:txBody>
      </p:sp>
    </p:spTree>
    <p:extLst>
      <p:ext uri="{BB962C8B-B14F-4D97-AF65-F5344CB8AC3E}">
        <p14:creationId xmlns:p14="http://schemas.microsoft.com/office/powerpoint/2010/main" val="4217526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27E58A9-99BD-4C97-A3F5-6E63FD2909C5}" type="slidenum">
              <a:rPr lang="es-MX" altLang="es-MX" smtClean="0"/>
              <a:pPr>
                <a:spcBef>
                  <a:spcPct val="0"/>
                </a:spcBef>
              </a:pPr>
              <a:t>2</a:t>
            </a:fld>
            <a:endParaRPr lang="es-MX" altLang="es-MX" smtClean="0"/>
          </a:p>
        </p:txBody>
      </p:sp>
    </p:spTree>
    <p:extLst>
      <p:ext uri="{BB962C8B-B14F-4D97-AF65-F5344CB8AC3E}">
        <p14:creationId xmlns:p14="http://schemas.microsoft.com/office/powerpoint/2010/main" val="238823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8039FB7-30CE-472D-A45D-1E516926F578}" type="slidenum">
              <a:rPr lang="es-MX" altLang="es-MX" smtClean="0"/>
              <a:pPr>
                <a:spcBef>
                  <a:spcPct val="0"/>
                </a:spcBef>
              </a:pPr>
              <a:t>11</a:t>
            </a:fld>
            <a:endParaRPr lang="es-MX" altLang="es-MX" smtClean="0"/>
          </a:p>
        </p:txBody>
      </p:sp>
    </p:spTree>
    <p:extLst>
      <p:ext uri="{BB962C8B-B14F-4D97-AF65-F5344CB8AC3E}">
        <p14:creationId xmlns:p14="http://schemas.microsoft.com/office/powerpoint/2010/main" val="4072814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E058534-60E8-430B-929B-8441C5D8A60F}" type="slidenum">
              <a:rPr lang="es-MX" altLang="es-MX" smtClean="0"/>
              <a:pPr>
                <a:spcBef>
                  <a:spcPct val="0"/>
                </a:spcBef>
              </a:pPr>
              <a:t>12</a:t>
            </a:fld>
            <a:endParaRPr lang="es-MX" altLang="es-MX" smtClean="0"/>
          </a:p>
        </p:txBody>
      </p:sp>
    </p:spTree>
    <p:extLst>
      <p:ext uri="{BB962C8B-B14F-4D97-AF65-F5344CB8AC3E}">
        <p14:creationId xmlns:p14="http://schemas.microsoft.com/office/powerpoint/2010/main" val="34863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C3330A7-C1EB-422E-ACEB-54D14F45E763}" type="slidenum">
              <a:rPr lang="es-MX" altLang="es-MX" smtClean="0"/>
              <a:pPr>
                <a:spcBef>
                  <a:spcPct val="0"/>
                </a:spcBef>
              </a:pPr>
              <a:t>14</a:t>
            </a:fld>
            <a:endParaRPr lang="es-MX" altLang="es-MX" smtClean="0"/>
          </a:p>
        </p:txBody>
      </p:sp>
    </p:spTree>
    <p:extLst>
      <p:ext uri="{BB962C8B-B14F-4D97-AF65-F5344CB8AC3E}">
        <p14:creationId xmlns:p14="http://schemas.microsoft.com/office/powerpoint/2010/main" val="687287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8C7B23-CB7E-42D9-AB98-528132D6E634}" type="slidenum">
              <a:rPr lang="es-MX" altLang="es-MX" smtClean="0"/>
              <a:pPr>
                <a:spcBef>
                  <a:spcPct val="0"/>
                </a:spcBef>
              </a:pPr>
              <a:t>15</a:t>
            </a:fld>
            <a:endParaRPr lang="es-MX" altLang="es-MX" smtClean="0"/>
          </a:p>
        </p:txBody>
      </p:sp>
    </p:spTree>
    <p:extLst>
      <p:ext uri="{BB962C8B-B14F-4D97-AF65-F5344CB8AC3E}">
        <p14:creationId xmlns:p14="http://schemas.microsoft.com/office/powerpoint/2010/main" val="84904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50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BC53CA-E6A3-4042-BF1E-5B940B359793}" type="slidenum">
              <a:rPr lang="es-MX" altLang="es-MX" smtClean="0"/>
              <a:pPr>
                <a:spcBef>
                  <a:spcPct val="0"/>
                </a:spcBef>
              </a:pPr>
              <a:t>16</a:t>
            </a:fld>
            <a:endParaRPr lang="es-MX" altLang="es-MX" smtClean="0"/>
          </a:p>
        </p:txBody>
      </p:sp>
    </p:spTree>
    <p:extLst>
      <p:ext uri="{BB962C8B-B14F-4D97-AF65-F5344CB8AC3E}">
        <p14:creationId xmlns:p14="http://schemas.microsoft.com/office/powerpoint/2010/main" val="1446890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DF18FF-12C2-405C-8C63-CCA1865EF600}" type="slidenum">
              <a:rPr lang="es-MX" altLang="es-MX" smtClean="0"/>
              <a:pPr>
                <a:spcBef>
                  <a:spcPct val="0"/>
                </a:spcBef>
              </a:pPr>
              <a:t>3</a:t>
            </a:fld>
            <a:endParaRPr lang="es-MX" altLang="es-MX" smtClean="0"/>
          </a:p>
        </p:txBody>
      </p:sp>
    </p:spTree>
    <p:extLst>
      <p:ext uri="{BB962C8B-B14F-4D97-AF65-F5344CB8AC3E}">
        <p14:creationId xmlns:p14="http://schemas.microsoft.com/office/powerpoint/2010/main" val="552437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C3A3EEC-9299-420D-8B54-F48960274875}" type="slidenum">
              <a:rPr lang="es-MX" altLang="es-MX" smtClean="0"/>
              <a:pPr>
                <a:spcBef>
                  <a:spcPct val="0"/>
                </a:spcBef>
              </a:pPr>
              <a:t>4</a:t>
            </a:fld>
            <a:endParaRPr lang="es-MX" altLang="es-MX" smtClean="0"/>
          </a:p>
        </p:txBody>
      </p:sp>
    </p:spTree>
    <p:extLst>
      <p:ext uri="{BB962C8B-B14F-4D97-AF65-F5344CB8AC3E}">
        <p14:creationId xmlns:p14="http://schemas.microsoft.com/office/powerpoint/2010/main" val="1576985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2BE1B28-1D65-42FB-984A-C00FE6B6B00B}" type="slidenum">
              <a:rPr lang="es-MX" altLang="es-MX" smtClean="0"/>
              <a:pPr>
                <a:spcBef>
                  <a:spcPct val="0"/>
                </a:spcBef>
              </a:pPr>
              <a:t>5</a:t>
            </a:fld>
            <a:endParaRPr lang="es-MX" altLang="es-MX" smtClean="0"/>
          </a:p>
        </p:txBody>
      </p:sp>
    </p:spTree>
    <p:extLst>
      <p:ext uri="{BB962C8B-B14F-4D97-AF65-F5344CB8AC3E}">
        <p14:creationId xmlns:p14="http://schemas.microsoft.com/office/powerpoint/2010/main" val="467867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A46E42-701C-45C2-A3B8-F577FD69CB34}" type="slidenum">
              <a:rPr lang="es-MX" altLang="es-MX" smtClean="0"/>
              <a:pPr>
                <a:spcBef>
                  <a:spcPct val="0"/>
                </a:spcBef>
              </a:pPr>
              <a:t>6</a:t>
            </a:fld>
            <a:endParaRPr lang="es-MX" altLang="es-MX" smtClean="0"/>
          </a:p>
        </p:txBody>
      </p:sp>
    </p:spTree>
    <p:extLst>
      <p:ext uri="{BB962C8B-B14F-4D97-AF65-F5344CB8AC3E}">
        <p14:creationId xmlns:p14="http://schemas.microsoft.com/office/powerpoint/2010/main" val="392983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B18C88-25BE-42BE-B076-347666FCB464}" type="slidenum">
              <a:rPr lang="es-MX" altLang="es-MX" smtClean="0"/>
              <a:pPr>
                <a:spcBef>
                  <a:spcPct val="0"/>
                </a:spcBef>
              </a:pPr>
              <a:t>7</a:t>
            </a:fld>
            <a:endParaRPr lang="es-MX" altLang="es-MX" smtClean="0"/>
          </a:p>
        </p:txBody>
      </p:sp>
    </p:spTree>
    <p:extLst>
      <p:ext uri="{BB962C8B-B14F-4D97-AF65-F5344CB8AC3E}">
        <p14:creationId xmlns:p14="http://schemas.microsoft.com/office/powerpoint/2010/main" val="3459106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3DFC5F-F23A-4A35-9FB3-E8E0CB993BAE}" type="slidenum">
              <a:rPr lang="es-MX" altLang="es-MX" smtClean="0"/>
              <a:pPr>
                <a:spcBef>
                  <a:spcPct val="0"/>
                </a:spcBef>
              </a:pPr>
              <a:t>8</a:t>
            </a:fld>
            <a:endParaRPr lang="es-MX" altLang="es-MX" smtClean="0"/>
          </a:p>
        </p:txBody>
      </p:sp>
    </p:spTree>
    <p:extLst>
      <p:ext uri="{BB962C8B-B14F-4D97-AF65-F5344CB8AC3E}">
        <p14:creationId xmlns:p14="http://schemas.microsoft.com/office/powerpoint/2010/main" val="1927473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235D2A9-E2D9-4031-B6AE-D564982E260F}" type="slidenum">
              <a:rPr lang="es-MX" altLang="es-MX" smtClean="0"/>
              <a:pPr>
                <a:spcBef>
                  <a:spcPct val="0"/>
                </a:spcBef>
              </a:pPr>
              <a:t>9</a:t>
            </a:fld>
            <a:endParaRPr lang="es-MX" altLang="es-MX" smtClean="0"/>
          </a:p>
        </p:txBody>
      </p:sp>
    </p:spTree>
    <p:extLst>
      <p:ext uri="{BB962C8B-B14F-4D97-AF65-F5344CB8AC3E}">
        <p14:creationId xmlns:p14="http://schemas.microsoft.com/office/powerpoint/2010/main" val="16650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3F7F917-E6BF-4535-B8C7-92BA655CDFA9}" type="slidenum">
              <a:rPr lang="es-MX" altLang="es-MX" smtClean="0"/>
              <a:pPr>
                <a:spcBef>
                  <a:spcPct val="0"/>
                </a:spcBef>
              </a:pPr>
              <a:t>10</a:t>
            </a:fld>
            <a:endParaRPr lang="es-MX" altLang="es-MX" smtClean="0"/>
          </a:p>
        </p:txBody>
      </p:sp>
    </p:spTree>
    <p:extLst>
      <p:ext uri="{BB962C8B-B14F-4D97-AF65-F5344CB8AC3E}">
        <p14:creationId xmlns:p14="http://schemas.microsoft.com/office/powerpoint/2010/main" val="2016792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6 Imagen" descr="LOGO CUA renovado_azul.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59213" y="5715000"/>
            <a:ext cx="1425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685800" y="1000108"/>
            <a:ext cx="7772400" cy="3357586"/>
          </a:xfrm>
        </p:spPr>
        <p:txBody>
          <a:bodyPr>
            <a:noAutofit/>
          </a:bodyPr>
          <a:lstStyle>
            <a:lvl1pPr>
              <a:defRPr sz="6000" b="1">
                <a:solidFill>
                  <a:schemeClr val="tx1"/>
                </a:solidFill>
                <a:effectLst>
                  <a:outerShdw blurRad="38100" dist="38100" dir="2700000" algn="tl">
                    <a:srgbClr val="000000">
                      <a:alpha val="43137"/>
                    </a:srgbClr>
                  </a:outerShdw>
                </a:effectLst>
              </a:defRPr>
            </a:lvl1pPr>
          </a:lstStyle>
          <a:p>
            <a:r>
              <a:rPr lang="es-ES" smtClean="0"/>
              <a:t>Haga clic para modificar el estilo de título del patrón</a:t>
            </a:r>
            <a:endParaRPr lang="es-MX" dirty="0"/>
          </a:p>
        </p:txBody>
      </p:sp>
      <p:sp>
        <p:nvSpPr>
          <p:cNvPr id="3" name="2 Subtítulo"/>
          <p:cNvSpPr>
            <a:spLocks noGrp="1"/>
          </p:cNvSpPr>
          <p:nvPr>
            <p:ph type="subTitle" idx="1"/>
          </p:nvPr>
        </p:nvSpPr>
        <p:spPr>
          <a:xfrm>
            <a:off x="1371600" y="4357694"/>
            <a:ext cx="6400800" cy="1752600"/>
          </a:xfrm>
        </p:spPr>
        <p:txBody>
          <a:bodyPr>
            <a:normAutofit/>
          </a:bodyPr>
          <a:lstStyle>
            <a:lvl1pPr marL="0" indent="0" algn="ctr">
              <a:buNone/>
              <a:defRPr sz="2800" b="1">
                <a:solidFill>
                  <a:schemeClr val="tx1"/>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dirty="0"/>
          </a:p>
        </p:txBody>
      </p:sp>
      <p:sp>
        <p:nvSpPr>
          <p:cNvPr id="5" name="3 Marcador de fecha"/>
          <p:cNvSpPr>
            <a:spLocks noGrp="1"/>
          </p:cNvSpPr>
          <p:nvPr>
            <p:ph type="dt" sz="half" idx="10"/>
          </p:nvPr>
        </p:nvSpPr>
        <p:spPr/>
        <p:txBody>
          <a:bodyPr/>
          <a:lstStyle>
            <a:lvl1pPr>
              <a:defRPr/>
            </a:lvl1pPr>
          </a:lstStyle>
          <a:p>
            <a:pPr>
              <a:defRPr/>
            </a:pPr>
            <a:r>
              <a:rPr lang="es-MX"/>
              <a:t>21/03/2012</a:t>
            </a:r>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FF643B3C-0236-4E30-A15A-4EDD976B5250}" type="slidenum">
              <a:rPr lang="es-MX" altLang="es-MX"/>
              <a:pPr>
                <a:defRPr/>
              </a:pPr>
              <a:t>‹Nº›</a:t>
            </a:fld>
            <a:endParaRPr lang="es-MX" altLang="es-MX"/>
          </a:p>
        </p:txBody>
      </p:sp>
    </p:spTree>
    <p:extLst>
      <p:ext uri="{BB962C8B-B14F-4D97-AF65-F5344CB8AC3E}">
        <p14:creationId xmlns:p14="http://schemas.microsoft.com/office/powerpoint/2010/main" val="7733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s-MX"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r>
              <a:rPr lang="es-MX"/>
              <a:t>21/03/2012</a:t>
            </a:r>
          </a:p>
        </p:txBody>
      </p:sp>
      <p:sp>
        <p:nvSpPr>
          <p:cNvPr id="7" name="6 Marcador de número de diapositiva"/>
          <p:cNvSpPr>
            <a:spLocks noGrp="1"/>
          </p:cNvSpPr>
          <p:nvPr>
            <p:ph type="sldNum" sz="quarter" idx="11"/>
          </p:nvPr>
        </p:nvSpPr>
        <p:spPr/>
        <p:txBody>
          <a:bodyPr/>
          <a:lstStyle>
            <a:lvl1pPr>
              <a:defRPr/>
            </a:lvl1pPr>
          </a:lstStyle>
          <a:p>
            <a:pPr>
              <a:defRPr/>
            </a:pPr>
            <a:fld id="{3237FBA3-0773-4118-A3ED-A68B7307A7C7}" type="slidenum">
              <a:rPr lang="es-MX" altLang="es-MX"/>
              <a:pPr>
                <a:defRPr/>
              </a:pPr>
              <a:t>‹Nº›</a:t>
            </a:fld>
            <a:endParaRPr lang="es-MX" altLang="es-MX"/>
          </a:p>
        </p:txBody>
      </p:sp>
    </p:spTree>
    <p:extLst>
      <p:ext uri="{BB962C8B-B14F-4D97-AF65-F5344CB8AC3E}">
        <p14:creationId xmlns:p14="http://schemas.microsoft.com/office/powerpoint/2010/main" val="420892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r>
              <a:rPr lang="es-MX"/>
              <a:t>21/03/2012</a:t>
            </a:r>
          </a:p>
        </p:txBody>
      </p:sp>
      <p:sp>
        <p:nvSpPr>
          <p:cNvPr id="6" name="5 Marcador de número de diapositiva"/>
          <p:cNvSpPr>
            <a:spLocks noGrp="1"/>
          </p:cNvSpPr>
          <p:nvPr>
            <p:ph type="sldNum" sz="quarter" idx="11"/>
          </p:nvPr>
        </p:nvSpPr>
        <p:spPr/>
        <p:txBody>
          <a:bodyPr/>
          <a:lstStyle>
            <a:lvl1pPr>
              <a:defRPr/>
            </a:lvl1pPr>
          </a:lstStyle>
          <a:p>
            <a:pPr>
              <a:defRPr/>
            </a:pPr>
            <a:fld id="{CC9AEC66-2BD0-431E-8D2C-1786A41B77E3}" type="slidenum">
              <a:rPr lang="es-MX" altLang="es-MX"/>
              <a:pPr>
                <a:defRPr/>
              </a:pPr>
              <a:t>‹Nº›</a:t>
            </a:fld>
            <a:endParaRPr lang="es-MX" altLang="es-MX"/>
          </a:p>
        </p:txBody>
      </p:sp>
    </p:spTree>
    <p:extLst>
      <p:ext uri="{BB962C8B-B14F-4D97-AF65-F5344CB8AC3E}">
        <p14:creationId xmlns:p14="http://schemas.microsoft.com/office/powerpoint/2010/main" val="343110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r>
              <a:rPr lang="es-MX"/>
              <a:t>21/03/2012</a:t>
            </a:r>
          </a:p>
        </p:txBody>
      </p:sp>
      <p:sp>
        <p:nvSpPr>
          <p:cNvPr id="6" name="5 Marcador de número de diapositiva"/>
          <p:cNvSpPr>
            <a:spLocks noGrp="1"/>
          </p:cNvSpPr>
          <p:nvPr>
            <p:ph type="sldNum" sz="quarter" idx="11"/>
          </p:nvPr>
        </p:nvSpPr>
        <p:spPr/>
        <p:txBody>
          <a:bodyPr/>
          <a:lstStyle>
            <a:lvl1pPr>
              <a:defRPr/>
            </a:lvl1pPr>
          </a:lstStyle>
          <a:p>
            <a:pPr>
              <a:defRPr/>
            </a:pPr>
            <a:fld id="{0ED5393E-68DF-4064-A2A8-7C7AF025DECC}" type="slidenum">
              <a:rPr lang="es-MX" altLang="es-MX"/>
              <a:pPr>
                <a:defRPr/>
              </a:pPr>
              <a:t>‹Nº›</a:t>
            </a:fld>
            <a:endParaRPr lang="es-MX" altLang="es-MX"/>
          </a:p>
        </p:txBody>
      </p:sp>
    </p:spTree>
    <p:extLst>
      <p:ext uri="{BB962C8B-B14F-4D97-AF65-F5344CB8AC3E}">
        <p14:creationId xmlns:p14="http://schemas.microsoft.com/office/powerpoint/2010/main" val="398445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r>
              <a:rPr lang="es-MX"/>
              <a:t>21/03/2012</a:t>
            </a:r>
          </a:p>
        </p:txBody>
      </p:sp>
      <p:sp>
        <p:nvSpPr>
          <p:cNvPr id="6" name="5 Marcador de número de diapositiva"/>
          <p:cNvSpPr>
            <a:spLocks noGrp="1"/>
          </p:cNvSpPr>
          <p:nvPr>
            <p:ph type="sldNum" sz="quarter" idx="11"/>
          </p:nvPr>
        </p:nvSpPr>
        <p:spPr/>
        <p:txBody>
          <a:bodyPr/>
          <a:lstStyle>
            <a:lvl1pPr>
              <a:defRPr/>
            </a:lvl1pPr>
          </a:lstStyle>
          <a:p>
            <a:pPr>
              <a:defRPr/>
            </a:pPr>
            <a:fld id="{4327CF23-75EA-4AE3-A6E6-8BFE1B495952}" type="slidenum">
              <a:rPr lang="es-MX" altLang="es-MX"/>
              <a:pPr>
                <a:defRPr/>
              </a:pPr>
              <a:t>‹Nº›</a:t>
            </a:fld>
            <a:endParaRPr lang="es-MX" altLang="es-MX"/>
          </a:p>
        </p:txBody>
      </p:sp>
    </p:spTree>
    <p:extLst>
      <p:ext uri="{BB962C8B-B14F-4D97-AF65-F5344CB8AC3E}">
        <p14:creationId xmlns:p14="http://schemas.microsoft.com/office/powerpoint/2010/main" val="2374139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alida y creditos">
    <p:spTree>
      <p:nvGrpSpPr>
        <p:cNvPr id="1" name=""/>
        <p:cNvGrpSpPr/>
        <p:nvPr/>
      </p:nvGrpSpPr>
      <p:grpSpPr>
        <a:xfrm>
          <a:off x="0" y="0"/>
          <a:ext cx="0" cy="0"/>
          <a:chOff x="0" y="0"/>
          <a:chExt cx="0" cy="0"/>
        </a:xfrm>
      </p:grpSpPr>
      <p:pic>
        <p:nvPicPr>
          <p:cNvPr id="3" name="6 Imagen" descr="LOGO CUA renovado_azu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59213" y="5715000"/>
            <a:ext cx="142557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1928794" y="2071678"/>
            <a:ext cx="5286412" cy="3286148"/>
          </a:xfrm>
        </p:spPr>
        <p:txBody>
          <a:bodyPr>
            <a:noAutofit/>
          </a:bodyPr>
          <a:lstStyle>
            <a:lvl1pPr>
              <a:defRPr sz="2800" b="1"/>
            </a:lvl1pPr>
          </a:lstStyle>
          <a:p>
            <a:r>
              <a:rPr lang="es-ES" smtClean="0"/>
              <a:t>Haga clic para modificar el estilo de título del patrón</a:t>
            </a:r>
            <a:endParaRPr lang="es-MX" dirty="0"/>
          </a:p>
        </p:txBody>
      </p:sp>
      <p:sp>
        <p:nvSpPr>
          <p:cNvPr id="4" name="2 Marcador de fecha"/>
          <p:cNvSpPr>
            <a:spLocks noGrp="1"/>
          </p:cNvSpPr>
          <p:nvPr>
            <p:ph type="dt" sz="half" idx="10"/>
          </p:nvPr>
        </p:nvSpPr>
        <p:spPr/>
        <p:txBody>
          <a:bodyPr/>
          <a:lstStyle>
            <a:lvl1pPr>
              <a:defRPr/>
            </a:lvl1pPr>
          </a:lstStyle>
          <a:p>
            <a:pPr>
              <a:defRPr/>
            </a:pPr>
            <a:r>
              <a:rPr lang="es-MX"/>
              <a:t>21/03/2012</a:t>
            </a:r>
          </a:p>
        </p:txBody>
      </p:sp>
      <p:sp>
        <p:nvSpPr>
          <p:cNvPr id="5" name="3 Marcador de pie de página"/>
          <p:cNvSpPr>
            <a:spLocks noGrp="1"/>
          </p:cNvSpPr>
          <p:nvPr>
            <p:ph type="ftr" sz="quarter" idx="11"/>
          </p:nvPr>
        </p:nvSpPr>
        <p:spPr/>
        <p:txBody>
          <a:bodyPr/>
          <a:lstStyle>
            <a:lvl1pPr>
              <a:defRPr/>
            </a:lvl1pPr>
          </a:lstStyle>
          <a:p>
            <a:pPr>
              <a:defRPr/>
            </a:pPr>
            <a:endParaRPr lang="es-MX"/>
          </a:p>
        </p:txBody>
      </p:sp>
      <p:sp>
        <p:nvSpPr>
          <p:cNvPr id="6" name="4 Marcador de número de diapositiva"/>
          <p:cNvSpPr>
            <a:spLocks noGrp="1"/>
          </p:cNvSpPr>
          <p:nvPr>
            <p:ph type="sldNum" sz="quarter" idx="12"/>
          </p:nvPr>
        </p:nvSpPr>
        <p:spPr/>
        <p:txBody>
          <a:bodyPr/>
          <a:lstStyle>
            <a:lvl1pPr>
              <a:defRPr/>
            </a:lvl1pPr>
          </a:lstStyle>
          <a:p>
            <a:pPr>
              <a:defRPr/>
            </a:pPr>
            <a:fld id="{43D92DA6-97A7-40B3-9FBC-71B32F8BE2D9}" type="slidenum">
              <a:rPr lang="es-MX" altLang="es-MX"/>
              <a:pPr>
                <a:defRPr/>
              </a:pPr>
              <a:t>‹Nº›</a:t>
            </a:fld>
            <a:endParaRPr lang="es-MX" altLang="es-MX"/>
          </a:p>
        </p:txBody>
      </p:sp>
    </p:spTree>
    <p:extLst>
      <p:ext uri="{BB962C8B-B14F-4D97-AF65-F5344CB8AC3E}">
        <p14:creationId xmlns:p14="http://schemas.microsoft.com/office/powerpoint/2010/main" val="404248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r>
              <a:rPr lang="es-MX"/>
              <a:t>21/03/2012</a:t>
            </a:r>
          </a:p>
        </p:txBody>
      </p:sp>
      <p:sp>
        <p:nvSpPr>
          <p:cNvPr id="6" name="5 Marcador de número de diapositiva"/>
          <p:cNvSpPr>
            <a:spLocks noGrp="1"/>
          </p:cNvSpPr>
          <p:nvPr>
            <p:ph type="sldNum" sz="quarter" idx="11"/>
          </p:nvPr>
        </p:nvSpPr>
        <p:spPr/>
        <p:txBody>
          <a:bodyPr/>
          <a:lstStyle>
            <a:lvl1pPr>
              <a:defRPr/>
            </a:lvl1pPr>
          </a:lstStyle>
          <a:p>
            <a:pPr>
              <a:defRPr/>
            </a:pPr>
            <a:fld id="{4EEE31BB-2893-4759-933B-B345A9667A19}" type="slidenum">
              <a:rPr lang="es-MX" altLang="es-MX"/>
              <a:pPr>
                <a:defRPr/>
              </a:pPr>
              <a:t>‹Nº›</a:t>
            </a:fld>
            <a:endParaRPr lang="es-MX" altLang="es-MX"/>
          </a:p>
        </p:txBody>
      </p:sp>
    </p:spTree>
    <p:extLst>
      <p:ext uri="{BB962C8B-B14F-4D97-AF65-F5344CB8AC3E}">
        <p14:creationId xmlns:p14="http://schemas.microsoft.com/office/powerpoint/2010/main" val="2280575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4 Marcador de fecha"/>
          <p:cNvSpPr>
            <a:spLocks noGrp="1"/>
          </p:cNvSpPr>
          <p:nvPr>
            <p:ph type="dt" sz="half" idx="10"/>
          </p:nvPr>
        </p:nvSpPr>
        <p:spPr/>
        <p:txBody>
          <a:bodyPr/>
          <a:lstStyle>
            <a:lvl1pPr>
              <a:defRPr/>
            </a:lvl1pPr>
          </a:lstStyle>
          <a:p>
            <a:pPr>
              <a:defRPr/>
            </a:pPr>
            <a:r>
              <a:rPr lang="es-MX"/>
              <a:t>21/03/2012</a:t>
            </a:r>
          </a:p>
        </p:txBody>
      </p:sp>
      <p:sp>
        <p:nvSpPr>
          <p:cNvPr id="7" name="6 Marcador de número de diapositiva"/>
          <p:cNvSpPr>
            <a:spLocks noGrp="1"/>
          </p:cNvSpPr>
          <p:nvPr>
            <p:ph type="sldNum" sz="quarter" idx="11"/>
          </p:nvPr>
        </p:nvSpPr>
        <p:spPr/>
        <p:txBody>
          <a:bodyPr/>
          <a:lstStyle>
            <a:lvl1pPr>
              <a:defRPr/>
            </a:lvl1pPr>
          </a:lstStyle>
          <a:p>
            <a:pPr>
              <a:defRPr/>
            </a:pPr>
            <a:fld id="{20F4FE27-5806-43BF-90B6-93E27FD38BA8}" type="slidenum">
              <a:rPr lang="es-MX" altLang="es-MX"/>
              <a:pPr>
                <a:defRPr/>
              </a:pPr>
              <a:t>‹Nº›</a:t>
            </a:fld>
            <a:endParaRPr lang="es-MX" altLang="es-MX"/>
          </a:p>
        </p:txBody>
      </p:sp>
    </p:spTree>
    <p:extLst>
      <p:ext uri="{BB962C8B-B14F-4D97-AF65-F5344CB8AC3E}">
        <p14:creationId xmlns:p14="http://schemas.microsoft.com/office/powerpoint/2010/main" val="223905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8" name="6 Marcador de fecha"/>
          <p:cNvSpPr>
            <a:spLocks noGrp="1"/>
          </p:cNvSpPr>
          <p:nvPr>
            <p:ph type="dt" sz="half" idx="10"/>
          </p:nvPr>
        </p:nvSpPr>
        <p:spPr/>
        <p:txBody>
          <a:bodyPr/>
          <a:lstStyle>
            <a:lvl1pPr>
              <a:defRPr/>
            </a:lvl1pPr>
          </a:lstStyle>
          <a:p>
            <a:pPr>
              <a:defRPr/>
            </a:pPr>
            <a:r>
              <a:rPr lang="es-MX"/>
              <a:t>21/03/2012</a:t>
            </a:r>
          </a:p>
        </p:txBody>
      </p:sp>
      <p:sp>
        <p:nvSpPr>
          <p:cNvPr id="9" name="8 Marcador de número de diapositiva"/>
          <p:cNvSpPr>
            <a:spLocks noGrp="1"/>
          </p:cNvSpPr>
          <p:nvPr>
            <p:ph type="sldNum" sz="quarter" idx="11"/>
          </p:nvPr>
        </p:nvSpPr>
        <p:spPr/>
        <p:txBody>
          <a:bodyPr/>
          <a:lstStyle>
            <a:lvl1pPr>
              <a:defRPr/>
            </a:lvl1pPr>
          </a:lstStyle>
          <a:p>
            <a:pPr>
              <a:defRPr/>
            </a:pPr>
            <a:fld id="{E7245814-EE1E-4EA9-89A9-15C896444F26}" type="slidenum">
              <a:rPr lang="es-MX" altLang="es-MX"/>
              <a:pPr>
                <a:defRPr/>
              </a:pPr>
              <a:t>‹Nº›</a:t>
            </a:fld>
            <a:endParaRPr lang="es-MX" altLang="es-MX"/>
          </a:p>
        </p:txBody>
      </p:sp>
    </p:spTree>
    <p:extLst>
      <p:ext uri="{BB962C8B-B14F-4D97-AF65-F5344CB8AC3E}">
        <p14:creationId xmlns:p14="http://schemas.microsoft.com/office/powerpoint/2010/main" val="1778828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4" name="2 Marcador de fecha"/>
          <p:cNvSpPr>
            <a:spLocks noGrp="1"/>
          </p:cNvSpPr>
          <p:nvPr>
            <p:ph type="dt" sz="half" idx="10"/>
          </p:nvPr>
        </p:nvSpPr>
        <p:spPr/>
        <p:txBody>
          <a:bodyPr/>
          <a:lstStyle>
            <a:lvl1pPr>
              <a:defRPr/>
            </a:lvl1pPr>
          </a:lstStyle>
          <a:p>
            <a:pPr>
              <a:defRPr/>
            </a:pPr>
            <a:r>
              <a:rPr lang="es-MX"/>
              <a:t>21/03/2012</a:t>
            </a:r>
          </a:p>
        </p:txBody>
      </p:sp>
      <p:sp>
        <p:nvSpPr>
          <p:cNvPr id="5" name="4 Marcador de número de diapositiva"/>
          <p:cNvSpPr>
            <a:spLocks noGrp="1"/>
          </p:cNvSpPr>
          <p:nvPr>
            <p:ph type="sldNum" sz="quarter" idx="11"/>
          </p:nvPr>
        </p:nvSpPr>
        <p:spPr/>
        <p:txBody>
          <a:bodyPr/>
          <a:lstStyle>
            <a:lvl1pPr>
              <a:defRPr/>
            </a:lvl1pPr>
          </a:lstStyle>
          <a:p>
            <a:pPr>
              <a:defRPr/>
            </a:pPr>
            <a:fld id="{65C6470B-5595-4BF2-B676-C546DFEDF329}" type="slidenum">
              <a:rPr lang="es-MX" altLang="es-MX"/>
              <a:pPr>
                <a:defRPr/>
              </a:pPr>
              <a:t>‹Nº›</a:t>
            </a:fld>
            <a:endParaRPr lang="es-MX" altLang="es-MX"/>
          </a:p>
        </p:txBody>
      </p:sp>
    </p:spTree>
    <p:extLst>
      <p:ext uri="{BB962C8B-B14F-4D97-AF65-F5344CB8AC3E}">
        <p14:creationId xmlns:p14="http://schemas.microsoft.com/office/powerpoint/2010/main" val="436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1 Marcador de fecha"/>
          <p:cNvSpPr>
            <a:spLocks noGrp="1"/>
          </p:cNvSpPr>
          <p:nvPr>
            <p:ph type="dt" sz="half" idx="10"/>
          </p:nvPr>
        </p:nvSpPr>
        <p:spPr/>
        <p:txBody>
          <a:bodyPr/>
          <a:lstStyle>
            <a:lvl1pPr>
              <a:defRPr/>
            </a:lvl1pPr>
          </a:lstStyle>
          <a:p>
            <a:pPr>
              <a:defRPr/>
            </a:pPr>
            <a:r>
              <a:rPr lang="es-MX"/>
              <a:t>21/03/2012</a:t>
            </a:r>
          </a:p>
        </p:txBody>
      </p:sp>
      <p:sp>
        <p:nvSpPr>
          <p:cNvPr id="4" name="3 Marcador de número de diapositiva"/>
          <p:cNvSpPr>
            <a:spLocks noGrp="1"/>
          </p:cNvSpPr>
          <p:nvPr>
            <p:ph type="sldNum" sz="quarter" idx="11"/>
          </p:nvPr>
        </p:nvSpPr>
        <p:spPr/>
        <p:txBody>
          <a:bodyPr/>
          <a:lstStyle>
            <a:lvl1pPr>
              <a:defRPr/>
            </a:lvl1pPr>
          </a:lstStyle>
          <a:p>
            <a:pPr>
              <a:defRPr/>
            </a:pPr>
            <a:fld id="{8183E4F8-6A45-483F-AA76-37B7EA8E6332}" type="slidenum">
              <a:rPr lang="es-MX" altLang="es-MX"/>
              <a:pPr>
                <a:defRPr/>
              </a:pPr>
              <a:t>‹Nº›</a:t>
            </a:fld>
            <a:endParaRPr lang="es-MX" altLang="es-MX"/>
          </a:p>
        </p:txBody>
      </p:sp>
    </p:spTree>
    <p:extLst>
      <p:ext uri="{BB962C8B-B14F-4D97-AF65-F5344CB8AC3E}">
        <p14:creationId xmlns:p14="http://schemas.microsoft.com/office/powerpoint/2010/main" val="1328863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6 Imagen" descr="inegi.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3238" y="6475413"/>
            <a:ext cx="3057525"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6" name="4 Marcador de fecha"/>
          <p:cNvSpPr>
            <a:spLocks noGrp="1"/>
          </p:cNvSpPr>
          <p:nvPr>
            <p:ph type="dt" sz="half" idx="10"/>
          </p:nvPr>
        </p:nvSpPr>
        <p:spPr/>
        <p:txBody>
          <a:bodyPr/>
          <a:lstStyle>
            <a:lvl1pPr>
              <a:defRPr/>
            </a:lvl1pPr>
          </a:lstStyle>
          <a:p>
            <a:pPr>
              <a:defRPr/>
            </a:pPr>
            <a:r>
              <a:rPr lang="es-MX"/>
              <a:t>21/03/2012</a:t>
            </a:r>
          </a:p>
        </p:txBody>
      </p:sp>
      <p:sp>
        <p:nvSpPr>
          <p:cNvPr id="7" name="6 Marcador de número de diapositiva"/>
          <p:cNvSpPr>
            <a:spLocks noGrp="1"/>
          </p:cNvSpPr>
          <p:nvPr>
            <p:ph type="sldNum" sz="quarter" idx="11"/>
          </p:nvPr>
        </p:nvSpPr>
        <p:spPr/>
        <p:txBody>
          <a:bodyPr/>
          <a:lstStyle>
            <a:lvl1pPr>
              <a:defRPr/>
            </a:lvl1pPr>
          </a:lstStyle>
          <a:p>
            <a:pPr>
              <a:defRPr/>
            </a:pPr>
            <a:fld id="{4CDA441E-FF38-422B-BDAE-EC05AAF5727E}" type="slidenum">
              <a:rPr lang="es-MX" altLang="es-MX"/>
              <a:pPr>
                <a:defRPr/>
              </a:pPr>
              <a:t>‹Nº›</a:t>
            </a:fld>
            <a:endParaRPr lang="es-MX" altLang="es-MX"/>
          </a:p>
        </p:txBody>
      </p:sp>
    </p:spTree>
    <p:extLst>
      <p:ext uri="{BB962C8B-B14F-4D97-AF65-F5344CB8AC3E}">
        <p14:creationId xmlns:p14="http://schemas.microsoft.com/office/powerpoint/2010/main" val="88464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endParaRPr lang="es-MX" altLang="es-MX"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endParaRPr lang="es-MX" altLang="es-MX"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r>
              <a:rPr lang="es-MX"/>
              <a:t>21/03/2012</a:t>
            </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Verdana" panose="020B0604030504040204" pitchFamily="34" charset="0"/>
              </a:defRPr>
            </a:lvl1pPr>
          </a:lstStyle>
          <a:p>
            <a:pPr>
              <a:defRPr/>
            </a:pPr>
            <a:fld id="{CD0017D9-7135-4D65-9FF0-10B465123420}" type="slidenum">
              <a:rPr lang="es-MX" altLang="es-MX"/>
              <a:pPr>
                <a:defRPr/>
              </a:pPr>
              <a:t>‹Nº›</a:t>
            </a:fld>
            <a:endParaRPr lang="es-MX" altLang="es-MX"/>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Verdana" pitchFamily="34" charset="0"/>
        </a:defRPr>
      </a:lvl2pPr>
      <a:lvl3pPr algn="ctr" rtl="0" eaLnBrk="0" fontAlgn="base" hangingPunct="0">
        <a:spcBef>
          <a:spcPct val="0"/>
        </a:spcBef>
        <a:spcAft>
          <a:spcPct val="0"/>
        </a:spcAft>
        <a:defRPr sz="4400">
          <a:solidFill>
            <a:schemeClr val="tx1"/>
          </a:solidFill>
          <a:latin typeface="Verdana" pitchFamily="34" charset="0"/>
        </a:defRPr>
      </a:lvl3pPr>
      <a:lvl4pPr algn="ctr" rtl="0" eaLnBrk="0" fontAlgn="base" hangingPunct="0">
        <a:spcBef>
          <a:spcPct val="0"/>
        </a:spcBef>
        <a:spcAft>
          <a:spcPct val="0"/>
        </a:spcAft>
        <a:defRPr sz="4400">
          <a:solidFill>
            <a:schemeClr val="tx1"/>
          </a:solidFill>
          <a:latin typeface="Verdana" pitchFamily="34" charset="0"/>
        </a:defRPr>
      </a:lvl4pPr>
      <a:lvl5pPr algn="ctr" rtl="0" eaLnBrk="0" fontAlgn="base" hangingPunct="0">
        <a:spcBef>
          <a:spcPct val="0"/>
        </a:spcBef>
        <a:spcAft>
          <a:spcPct val="0"/>
        </a:spcAft>
        <a:defRPr sz="4400">
          <a:solidFill>
            <a:schemeClr val="tx1"/>
          </a:solidFill>
          <a:latin typeface="Verdana" pitchFamily="34" charset="0"/>
        </a:defRPr>
      </a:lvl5pPr>
      <a:lvl6pPr marL="457200" algn="ctr" rtl="0" eaLnBrk="1" fontAlgn="base" hangingPunct="1">
        <a:spcBef>
          <a:spcPct val="0"/>
        </a:spcBef>
        <a:spcAft>
          <a:spcPct val="0"/>
        </a:spcAft>
        <a:defRPr sz="4400">
          <a:solidFill>
            <a:schemeClr val="tx1"/>
          </a:solidFill>
          <a:latin typeface="Verdana" pitchFamily="34" charset="0"/>
        </a:defRPr>
      </a:lvl6pPr>
      <a:lvl7pPr marL="914400" algn="ctr" rtl="0" eaLnBrk="1" fontAlgn="base" hangingPunct="1">
        <a:spcBef>
          <a:spcPct val="0"/>
        </a:spcBef>
        <a:spcAft>
          <a:spcPct val="0"/>
        </a:spcAft>
        <a:defRPr sz="4400">
          <a:solidFill>
            <a:schemeClr val="tx1"/>
          </a:solidFill>
          <a:latin typeface="Verdana" pitchFamily="34" charset="0"/>
        </a:defRPr>
      </a:lvl7pPr>
      <a:lvl8pPr marL="1371600" algn="ctr" rtl="0" eaLnBrk="1" fontAlgn="base" hangingPunct="1">
        <a:spcBef>
          <a:spcPct val="0"/>
        </a:spcBef>
        <a:spcAft>
          <a:spcPct val="0"/>
        </a:spcAft>
        <a:defRPr sz="4400">
          <a:solidFill>
            <a:schemeClr val="tx1"/>
          </a:solidFill>
          <a:latin typeface="Verdana" pitchFamily="34" charset="0"/>
        </a:defRPr>
      </a:lvl8pPr>
      <a:lvl9pPr marL="1828800" algn="ctr" rtl="0" eaLnBrk="1" fontAlgn="base" hangingPunct="1">
        <a:spcBef>
          <a:spcPct val="0"/>
        </a:spcBef>
        <a:spcAft>
          <a:spcPct val="0"/>
        </a:spcAft>
        <a:defRPr sz="44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ggim.un.org/UN_GGIM_wg1.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viernes%20de%20caf&#233;/Geodesia/marco%20geod&#233;sico.%20traducido.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4.jpeg"/><Relationship Id="rId5" Type="http://schemas.openxmlformats.org/officeDocument/2006/relationships/image" Target="../media/image9.png"/><Relationship Id="rId10" Type="http://schemas.openxmlformats.org/officeDocument/2006/relationships/hyperlink" Target="http://ids-doris.org/images/doris/map_doris_2012-05-11.jpg" TargetMode="External"/><Relationship Id="rId4" Type="http://schemas.openxmlformats.org/officeDocument/2006/relationships/image" Target="../media/image8.jpe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341438"/>
            <a:ext cx="7772400" cy="3357562"/>
          </a:xfrm>
        </p:spPr>
        <p:txBody>
          <a:bodyPr/>
          <a:lstStyle/>
          <a:p>
            <a:pPr>
              <a:defRPr/>
            </a:pPr>
            <a:r>
              <a:rPr lang="es-MX" sz="4400" dirty="0" smtClean="0"/>
              <a:t>Resolución sobre el Marco de Referencia Geodésico Mundial</a:t>
            </a:r>
            <a:endParaRPr lang="es-MX"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ANTECEDENTES</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574675" y="1628775"/>
            <a:ext cx="8064500" cy="2338388"/>
          </a:xfrm>
          <a:prstGeom prst="rect">
            <a:avLst/>
          </a:prstGeom>
        </p:spPr>
        <p:txBody>
          <a:bodyPr>
            <a:spAutoFit/>
          </a:bodyPr>
          <a:lstStyle/>
          <a:p>
            <a:pPr algn="just">
              <a:spcAft>
                <a:spcPts val="0"/>
              </a:spcAft>
              <a:defRPr/>
            </a:pPr>
            <a:r>
              <a:rPr lang="es-MX" dirty="0">
                <a:ea typeface="Times New Roman" panose="02020603050405020304" pitchFamily="18" charset="0"/>
              </a:rPr>
              <a:t>El Grupo de Trabajo del Marco de Referencia Geodésico Mundial se enfocó en cuatro actividades primarias durante 2014 y 2015: </a:t>
            </a:r>
          </a:p>
          <a:p>
            <a:pPr algn="just">
              <a:spcAft>
                <a:spcPts val="0"/>
              </a:spcAft>
              <a:defRPr/>
            </a:pPr>
            <a:endParaRPr lang="es-MX" dirty="0">
              <a:ea typeface="Times New Roman" panose="02020603050405020304" pitchFamily="18" charset="0"/>
            </a:endParaRPr>
          </a:p>
          <a:p>
            <a:pPr marL="342900" indent="-342900" algn="just">
              <a:spcAft>
                <a:spcPts val="0"/>
              </a:spcAft>
              <a:buFontTx/>
              <a:buAutoNum type="arabicParenBoth"/>
              <a:defRPr/>
            </a:pPr>
            <a:r>
              <a:rPr lang="es-MX" dirty="0">
                <a:ea typeface="Times New Roman" panose="02020603050405020304" pitchFamily="18" charset="0"/>
              </a:rPr>
              <a:t>Desarrollo de los Términos de Referencia del Grupo de Trabajo</a:t>
            </a:r>
          </a:p>
          <a:p>
            <a:pPr marL="342900" indent="-342900" algn="just">
              <a:spcAft>
                <a:spcPts val="0"/>
              </a:spcAft>
              <a:buFontTx/>
              <a:buAutoNum type="arabicParenBoth"/>
              <a:defRPr/>
            </a:pPr>
            <a:r>
              <a:rPr lang="es-MX" dirty="0">
                <a:ea typeface="Times New Roman" panose="02020603050405020304" pitchFamily="18" charset="0"/>
              </a:rPr>
              <a:t>Desarrollo de la </a:t>
            </a:r>
            <a:r>
              <a:rPr lang="es-MX" dirty="0">
                <a:solidFill>
                  <a:srgbClr val="0070C0"/>
                </a:solidFill>
                <a:ea typeface="Times New Roman" panose="02020603050405020304" pitchFamily="18" charset="0"/>
              </a:rPr>
              <a:t>Propuesta de Resolución </a:t>
            </a:r>
            <a:r>
              <a:rPr lang="es-MX" dirty="0">
                <a:ea typeface="Times New Roman" panose="02020603050405020304" pitchFamily="18" charset="0"/>
              </a:rPr>
              <a:t>y Nota de Concepto</a:t>
            </a:r>
          </a:p>
          <a:p>
            <a:pPr marL="342900" indent="-342900" algn="just">
              <a:spcAft>
                <a:spcPts val="0"/>
              </a:spcAft>
              <a:buFontTx/>
              <a:buAutoNum type="arabicParenBoth"/>
              <a:defRPr/>
            </a:pPr>
            <a:r>
              <a:rPr lang="es-MX" dirty="0">
                <a:ea typeface="Times New Roman" panose="02020603050405020304" pitchFamily="18" charset="0"/>
              </a:rPr>
              <a:t>Desarrollo de Herramientas de Comunicación </a:t>
            </a:r>
          </a:p>
          <a:p>
            <a:pPr marL="342900" indent="-342900" algn="just">
              <a:spcAft>
                <a:spcPts val="0"/>
              </a:spcAft>
              <a:buFontTx/>
              <a:buAutoNum type="arabicParenBoth"/>
              <a:defRPr/>
            </a:pPr>
            <a:r>
              <a:rPr lang="es-MX" dirty="0">
                <a:ea typeface="Times New Roman" panose="02020603050405020304" pitchFamily="18" charset="0"/>
              </a:rPr>
              <a:t>Sesiones Informativas para Gobiernos y Ministerios de Relaciones Exteriores.</a:t>
            </a:r>
            <a:endParaRPr lang="es-MX" sz="2000" dirty="0">
              <a:ea typeface="Times New Roman" panose="02020603050405020304" pitchFamily="18" charset="0"/>
              <a:cs typeface="Times New Roman" panose="02020603050405020304" pitchFamily="18" charset="0"/>
            </a:endParaRPr>
          </a:p>
        </p:txBody>
      </p:sp>
      <p:sp>
        <p:nvSpPr>
          <p:cNvPr id="32773" name="Rectángulo 3"/>
          <p:cNvSpPr>
            <a:spLocks noChangeArrowheads="1"/>
          </p:cNvSpPr>
          <p:nvPr/>
        </p:nvSpPr>
        <p:spPr bwMode="auto">
          <a:xfrm>
            <a:off x="2051050" y="4535488"/>
            <a:ext cx="41735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ctr">
              <a:spcBef>
                <a:spcPct val="0"/>
              </a:spcBef>
              <a:buFontTx/>
              <a:buNone/>
            </a:pPr>
            <a:r>
              <a:rPr lang="es-MX" altLang="es-MX" sz="1800" u="sng">
                <a:latin typeface="Arial" panose="020B0604020202020204" pitchFamily="34" charset="0"/>
                <a:ea typeface="Arial Unicode MS" panose="020B0604020202020204" pitchFamily="34" charset="-128"/>
                <a:cs typeface="Arial Unicode MS" panose="020B0604020202020204" pitchFamily="34" charset="-128"/>
                <a:hlinkClick r:id="rId3"/>
              </a:rPr>
              <a:t>http://ggim.un.org/UN_GGIM_wg1.html</a:t>
            </a:r>
            <a:endParaRPr lang="es-MX" altLang="es-MX" sz="1800" u="sng">
              <a:latin typeface="Arial" panose="020B0604020202020204" pitchFamily="34" charset="0"/>
              <a:ea typeface="Arial Unicode MS" panose="020B0604020202020204" pitchFamily="34" charset="-128"/>
              <a:cs typeface="Arial Unicode MS" panose="020B0604020202020204" pitchFamily="34" charset="-128"/>
            </a:endParaRPr>
          </a:p>
          <a:p>
            <a:pPr algn="ctr">
              <a:spcBef>
                <a:spcPct val="0"/>
              </a:spcBef>
              <a:buFontTx/>
              <a:buNone/>
            </a:pPr>
            <a:endParaRPr lang="es-MX" altLang="es-MX" sz="1800" u="sng">
              <a:latin typeface="Arial" panose="020B0604020202020204" pitchFamily="34" charset="0"/>
              <a:ea typeface="Arial Unicode MS" panose="020B0604020202020204" pitchFamily="34" charset="-128"/>
              <a:cs typeface="Arial Unicode MS" panose="020B0604020202020204" pitchFamily="34" charset="-128"/>
            </a:endParaRPr>
          </a:p>
          <a:p>
            <a:pPr algn="ctr">
              <a:spcBef>
                <a:spcPct val="0"/>
              </a:spcBef>
              <a:buFontTx/>
              <a:buNone/>
            </a:pPr>
            <a:r>
              <a:rPr lang="es-MX" altLang="es-MX" sz="1800">
                <a:latin typeface="Arial" panose="020B0604020202020204" pitchFamily="34" charset="0"/>
                <a:ea typeface="Arial Unicode MS" panose="020B0604020202020204" pitchFamily="34" charset="-128"/>
                <a:cs typeface="Arial Unicode MS" panose="020B0604020202020204" pitchFamily="34" charset="-128"/>
              </a:rPr>
              <a:t> </a:t>
            </a:r>
            <a:endParaRPr lang="es-MX" altLang="es-MX"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PROCESO DE PRESENTACION EN LA ONU</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Elipse 2"/>
          <p:cNvSpPr/>
          <p:nvPr/>
        </p:nvSpPr>
        <p:spPr>
          <a:xfrm>
            <a:off x="1835150" y="1417638"/>
            <a:ext cx="1584325" cy="1150937"/>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a:solidFill>
                  <a:schemeClr val="bg2">
                    <a:lumMod val="10000"/>
                  </a:schemeClr>
                </a:solidFill>
              </a:rPr>
              <a:t>UN-GGIM</a:t>
            </a:r>
          </a:p>
        </p:txBody>
      </p:sp>
      <p:sp>
        <p:nvSpPr>
          <p:cNvPr id="6" name="Elipse 5"/>
          <p:cNvSpPr/>
          <p:nvPr/>
        </p:nvSpPr>
        <p:spPr>
          <a:xfrm>
            <a:off x="1816100" y="3933825"/>
            <a:ext cx="1584325" cy="1150938"/>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a:solidFill>
                  <a:schemeClr val="bg2">
                    <a:lumMod val="10000"/>
                  </a:schemeClr>
                </a:solidFill>
              </a:rPr>
              <a:t>Grupo de Trabajo  GGRF</a:t>
            </a:r>
          </a:p>
        </p:txBody>
      </p:sp>
      <p:sp>
        <p:nvSpPr>
          <p:cNvPr id="7" name="Elipse 6"/>
          <p:cNvSpPr/>
          <p:nvPr/>
        </p:nvSpPr>
        <p:spPr>
          <a:xfrm>
            <a:off x="3924300" y="2781300"/>
            <a:ext cx="1584325" cy="1152525"/>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a:solidFill>
                  <a:schemeClr val="bg2">
                    <a:lumMod val="10000"/>
                  </a:schemeClr>
                </a:solidFill>
              </a:rPr>
              <a:t>ECOSOC</a:t>
            </a:r>
          </a:p>
        </p:txBody>
      </p:sp>
      <p:sp>
        <p:nvSpPr>
          <p:cNvPr id="8" name="Elipse 7"/>
          <p:cNvSpPr/>
          <p:nvPr/>
        </p:nvSpPr>
        <p:spPr>
          <a:xfrm>
            <a:off x="6084888" y="2786063"/>
            <a:ext cx="1582737" cy="1150937"/>
          </a:xfrm>
          <a:prstGeom prst="ellipse">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a:solidFill>
                  <a:schemeClr val="bg2">
                    <a:lumMod val="10000"/>
                  </a:schemeClr>
                </a:solidFill>
              </a:rPr>
              <a:t>ONU</a:t>
            </a:r>
          </a:p>
        </p:txBody>
      </p:sp>
      <p:cxnSp>
        <p:nvCxnSpPr>
          <p:cNvPr id="5" name="Conector recto de flecha 4"/>
          <p:cNvCxnSpPr>
            <a:endCxn id="6" idx="0"/>
          </p:cNvCxnSpPr>
          <p:nvPr/>
        </p:nvCxnSpPr>
        <p:spPr>
          <a:xfrm>
            <a:off x="2608263" y="2568575"/>
            <a:ext cx="0" cy="13652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p:cNvCxnSpPr>
            <a:stCxn id="3" idx="6"/>
            <a:endCxn id="7" idx="0"/>
          </p:cNvCxnSpPr>
          <p:nvPr/>
        </p:nvCxnSpPr>
        <p:spPr>
          <a:xfrm>
            <a:off x="3419475" y="1993900"/>
            <a:ext cx="1296988" cy="787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p:cNvCxnSpPr>
            <a:stCxn id="7" idx="6"/>
            <a:endCxn id="8" idx="2"/>
          </p:cNvCxnSpPr>
          <p:nvPr/>
        </p:nvCxnSpPr>
        <p:spPr>
          <a:xfrm>
            <a:off x="5508625" y="3357563"/>
            <a:ext cx="576263" cy="3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Documento 12"/>
          <p:cNvSpPr/>
          <p:nvPr/>
        </p:nvSpPr>
        <p:spPr>
          <a:xfrm>
            <a:off x="1246188" y="3006725"/>
            <a:ext cx="1139825" cy="700088"/>
          </a:xfrm>
          <a:prstGeom prst="flowChartDocument">
            <a:avLst/>
          </a:prstGeom>
          <a:solidFill>
            <a:schemeClr val="accent3">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dirty="0">
                <a:solidFill>
                  <a:srgbClr val="0070C0"/>
                </a:solidFill>
              </a:rPr>
              <a:t>Propuesta de Resolución</a:t>
            </a:r>
          </a:p>
        </p:txBody>
      </p:sp>
      <p:sp>
        <p:nvSpPr>
          <p:cNvPr id="16" name="Documento 15"/>
          <p:cNvSpPr/>
          <p:nvPr/>
        </p:nvSpPr>
        <p:spPr>
          <a:xfrm>
            <a:off x="4829175" y="1793875"/>
            <a:ext cx="1141413" cy="698500"/>
          </a:xfrm>
          <a:prstGeom prst="flowChartDocument">
            <a:avLst/>
          </a:prstGeom>
          <a:solidFill>
            <a:schemeClr val="accent3">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dirty="0">
                <a:solidFill>
                  <a:srgbClr val="0070C0"/>
                </a:solidFill>
              </a:rPr>
              <a:t>Propuesta de Resolución</a:t>
            </a:r>
          </a:p>
        </p:txBody>
      </p:sp>
      <p:sp>
        <p:nvSpPr>
          <p:cNvPr id="17" name="Documento 16"/>
          <p:cNvSpPr/>
          <p:nvPr/>
        </p:nvSpPr>
        <p:spPr>
          <a:xfrm>
            <a:off x="7673975" y="3863975"/>
            <a:ext cx="1139825" cy="700088"/>
          </a:xfrm>
          <a:prstGeom prst="flowChartDocument">
            <a:avLst/>
          </a:prstGeom>
          <a:solidFill>
            <a:schemeClr val="accent3">
              <a:lumMod val="60000"/>
              <a:lumOff val="4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200" dirty="0">
                <a:solidFill>
                  <a:srgbClr val="0070C0"/>
                </a:solidFill>
              </a:rPr>
              <a:t>Resolución</a:t>
            </a:r>
          </a:p>
          <a:p>
            <a:pPr algn="ctr">
              <a:defRPr/>
            </a:pPr>
            <a:r>
              <a:rPr lang="es-MX" sz="1200" dirty="0">
                <a:solidFill>
                  <a:srgbClr val="0070C0"/>
                </a:solidFill>
              </a:rPr>
              <a:t>Adoptada</a:t>
            </a:r>
          </a:p>
        </p:txBody>
      </p:sp>
      <p:sp>
        <p:nvSpPr>
          <p:cNvPr id="34830" name="CuadroTexto 13"/>
          <p:cNvSpPr txBox="1">
            <a:spLocks noChangeArrowheads="1"/>
          </p:cNvSpPr>
          <p:nvPr/>
        </p:nvSpPr>
        <p:spPr bwMode="auto">
          <a:xfrm>
            <a:off x="7312025" y="4648200"/>
            <a:ext cx="1744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0"/>
              </a:spcBef>
              <a:buFontTx/>
              <a:buNone/>
            </a:pPr>
            <a:r>
              <a:rPr lang="es-MX" altLang="es-MX" sz="1200">
                <a:solidFill>
                  <a:srgbClr val="0070C0"/>
                </a:solidFill>
                <a:latin typeface="Arial" panose="020B0604020202020204" pitchFamily="34" charset="0"/>
              </a:rPr>
              <a:t>26 de Febrero de 2015</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RESUMEN DE LA RESOLUCION</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8676" name="Rectángulo 1"/>
          <p:cNvSpPr>
            <a:spLocks noChangeArrowheads="1"/>
          </p:cNvSpPr>
          <p:nvPr/>
        </p:nvSpPr>
        <p:spPr bwMode="auto">
          <a:xfrm>
            <a:off x="468313" y="1085850"/>
            <a:ext cx="8353425"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indent="-285750" algn="just">
              <a:buFont typeface="Arial" panose="020B0604020202020204" pitchFamily="34" charset="0"/>
              <a:buChar char="•"/>
              <a:defRPr/>
            </a:pPr>
            <a:r>
              <a:rPr lang="es-MX" altLang="es-MX" dirty="0" smtClean="0"/>
              <a:t>Se establece una misión para el grupo de trabajo del Comité de Expertos sobre la Gestión Mundial de la Información Geoespacial.</a:t>
            </a:r>
          </a:p>
          <a:p>
            <a:pPr algn="just">
              <a:defRPr/>
            </a:pPr>
            <a:r>
              <a:rPr lang="es-MX" altLang="es-MX" dirty="0" smtClean="0"/>
              <a:t>	Misión: </a:t>
            </a:r>
            <a:r>
              <a:rPr lang="es-MX" altLang="es-MX" dirty="0" smtClean="0">
                <a:solidFill>
                  <a:srgbClr val="0070C0"/>
                </a:solidFill>
              </a:rPr>
              <a:t>elaborar una hoja de ruta geodésica mundial </a:t>
            </a:r>
          </a:p>
          <a:p>
            <a:pPr algn="just">
              <a:defRPr/>
            </a:pPr>
            <a:r>
              <a:rPr lang="es-MX" altLang="es-MX" dirty="0" smtClean="0">
                <a:solidFill>
                  <a:srgbClr val="0070C0"/>
                </a:solidFill>
              </a:rPr>
              <a:t>		(estrategia de trabajo)</a:t>
            </a:r>
            <a:endParaRPr lang="es-MX" altLang="es-MX" dirty="0" smtClean="0"/>
          </a:p>
          <a:p>
            <a:pPr algn="just">
              <a:defRPr/>
            </a:pPr>
            <a:endParaRPr lang="es-MX" altLang="es-MX" sz="2000" dirty="0" smtClean="0">
              <a:cs typeface="Times New Roman" panose="02020603050405020304" pitchFamily="18" charset="0"/>
            </a:endParaRPr>
          </a:p>
          <a:p>
            <a:pPr marL="342900" lvl="1" indent="-342900" algn="just">
              <a:buFont typeface="Arial" panose="020B0604020202020204" pitchFamily="34" charset="0"/>
              <a:buChar char="•"/>
              <a:defRPr/>
            </a:pPr>
            <a:r>
              <a:rPr lang="es-MX" altLang="es-MX" sz="2000" dirty="0"/>
              <a:t>Alienta a los Estados Miembros </a:t>
            </a:r>
            <a:r>
              <a:rPr lang="es-MX" altLang="es-MX" sz="2000" dirty="0" smtClean="0"/>
              <a:t>y a </a:t>
            </a:r>
            <a:r>
              <a:rPr lang="es-MX" altLang="es-MX" sz="2000" dirty="0"/>
              <a:t>las organizaciones internacionales pertinentes a </a:t>
            </a:r>
            <a:r>
              <a:rPr lang="es-MX" altLang="es-MX" sz="2000" dirty="0" smtClean="0"/>
              <a:t>que </a:t>
            </a:r>
            <a:r>
              <a:rPr lang="es-MX" altLang="es-MX" dirty="0">
                <a:solidFill>
                  <a:srgbClr val="0070C0"/>
                </a:solidFill>
              </a:rPr>
              <a:t>refuercen la prestación de asistencia técnica en geodesia;</a:t>
            </a:r>
          </a:p>
          <a:p>
            <a:pPr algn="just">
              <a:defRPr/>
            </a:pPr>
            <a:endParaRPr lang="es-MX" altLang="es-MX" sz="2000" dirty="0" smtClean="0">
              <a:cs typeface="Times New Roman" panose="02020603050405020304" pitchFamily="18" charset="0"/>
            </a:endParaRPr>
          </a:p>
          <a:p>
            <a:pPr marL="285750" indent="-285750" algn="just">
              <a:buFont typeface="Arial" panose="020B0604020202020204" pitchFamily="34" charset="0"/>
              <a:buChar char="•"/>
              <a:defRPr/>
            </a:pPr>
            <a:r>
              <a:rPr lang="es-MX" altLang="es-MX" dirty="0" smtClean="0"/>
              <a:t>Insta o invita a los Estados Miembros a que: </a:t>
            </a:r>
          </a:p>
          <a:p>
            <a:pPr algn="just">
              <a:defRPr/>
            </a:pPr>
            <a:endParaRPr lang="es-MX" altLang="es-MX" dirty="0" smtClean="0"/>
          </a:p>
          <a:p>
            <a:pPr marL="1028700" lvl="1" algn="just">
              <a:buFont typeface="Arial" panose="020B0604020202020204" pitchFamily="34" charset="0"/>
              <a:buChar char="•"/>
              <a:defRPr/>
            </a:pPr>
            <a:r>
              <a:rPr lang="es-MX" altLang="es-MX" dirty="0" smtClean="0">
                <a:solidFill>
                  <a:srgbClr val="0070C0"/>
                </a:solidFill>
              </a:rPr>
              <a:t>compartan abiertamente datos, normas y convenciones geodésicos;</a:t>
            </a:r>
          </a:p>
          <a:p>
            <a:pPr marL="1028700" lvl="1" algn="just">
              <a:buFont typeface="Arial" panose="020B0604020202020204" pitchFamily="34" charset="0"/>
              <a:buChar char="•"/>
              <a:defRPr/>
            </a:pPr>
            <a:r>
              <a:rPr lang="es-MX" altLang="es-MX" dirty="0" smtClean="0">
                <a:solidFill>
                  <a:srgbClr val="0070C0"/>
                </a:solidFill>
              </a:rPr>
              <a:t>participen con la Asociación Internacional de Geodesia;</a:t>
            </a:r>
          </a:p>
          <a:p>
            <a:pPr marL="1028700" lvl="1" algn="just">
              <a:buFont typeface="Arial" panose="020B0604020202020204" pitchFamily="34" charset="0"/>
              <a:buChar char="•"/>
              <a:defRPr/>
            </a:pPr>
            <a:r>
              <a:rPr lang="es-MX" altLang="es-MX" dirty="0" smtClean="0">
                <a:solidFill>
                  <a:srgbClr val="0070C0"/>
                </a:solidFill>
              </a:rPr>
              <a:t>mejoren y mantengan la infraestructura geodésica nacional;</a:t>
            </a:r>
          </a:p>
          <a:p>
            <a:pPr marL="1028700" lvl="1" algn="just">
              <a:buFont typeface="Arial" panose="020B0604020202020204" pitchFamily="34" charset="0"/>
              <a:buChar char="•"/>
              <a:defRPr/>
            </a:pPr>
            <a:r>
              <a:rPr lang="es-MX" altLang="es-MX" dirty="0" smtClean="0">
                <a:solidFill>
                  <a:srgbClr val="0070C0"/>
                </a:solidFill>
              </a:rPr>
              <a:t>promuevan la cooperación multilateral para evitar duplicidades;</a:t>
            </a:r>
          </a:p>
          <a:p>
            <a:pPr marL="1028700" lvl="1" algn="just">
              <a:buFont typeface="Arial" panose="020B0604020202020204" pitchFamily="34" charset="0"/>
              <a:buChar char="•"/>
              <a:defRPr/>
            </a:pPr>
            <a:r>
              <a:rPr lang="es-MX" altLang="es-MX" dirty="0" smtClean="0">
                <a:solidFill>
                  <a:srgbClr val="0070C0"/>
                </a:solidFill>
              </a:rPr>
              <a:t>desarrollen programas de divulgación entre la sociedad.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Marcador de contenido 2"/>
          <p:cNvSpPr>
            <a:spLocks noGrp="1"/>
          </p:cNvSpPr>
          <p:nvPr>
            <p:ph idx="1"/>
          </p:nvPr>
        </p:nvSpPr>
        <p:spPr>
          <a:xfrm>
            <a:off x="457200" y="836613"/>
            <a:ext cx="8229600" cy="4525962"/>
          </a:xfrm>
        </p:spPr>
        <p:txBody>
          <a:bodyPr/>
          <a:lstStyle/>
          <a:p>
            <a:pPr marL="0" indent="0">
              <a:buFont typeface="Arial" panose="020B0604020202020204" pitchFamily="34" charset="0"/>
              <a:buNone/>
              <a:defRPr/>
            </a:pPr>
            <a:r>
              <a:rPr lang="es-MX" altLang="es-MX" sz="1600" dirty="0" smtClean="0">
                <a:latin typeface="Arial" panose="020B0604020202020204" pitchFamily="34" charset="0"/>
                <a:cs typeface="Arial" panose="020B0604020202020204" pitchFamily="34" charset="0"/>
              </a:rPr>
              <a:t>En su calidad de representante de México, el INEGI ha asistido a las siguientes reuniones del GGRF:</a:t>
            </a:r>
          </a:p>
          <a:p>
            <a:pPr marL="0" indent="0">
              <a:buFont typeface="Arial" panose="020B0604020202020204" pitchFamily="34" charset="0"/>
              <a:buNone/>
              <a:defRPr/>
            </a:pPr>
            <a:endParaRPr lang="es-MX" altLang="es-MX" sz="1600" dirty="0">
              <a:latin typeface="Arial" panose="020B0604020202020204" pitchFamily="34" charset="0"/>
              <a:cs typeface="Arial" panose="020B0604020202020204" pitchFamily="34" charset="0"/>
            </a:endParaRPr>
          </a:p>
          <a:p>
            <a:pPr>
              <a:buFont typeface="Wingdings" panose="05000000000000000000" pitchFamily="2" charset="2"/>
              <a:buChar char="q"/>
              <a:defRPr/>
            </a:pPr>
            <a:r>
              <a:rPr lang="en-US" sz="1600" dirty="0" smtClean="0">
                <a:latin typeface="Arial" panose="020B0604020202020204" pitchFamily="34" charset="0"/>
                <a:cs typeface="Arial" panose="020B0604020202020204" pitchFamily="34" charset="0"/>
              </a:rPr>
              <a:t>EGU 2014. </a:t>
            </a:r>
            <a:r>
              <a:rPr lang="es-MX" sz="1600" dirty="0" smtClean="0">
                <a:latin typeface="Arial" panose="020B0604020202020204" pitchFamily="34" charset="0"/>
                <a:cs typeface="Arial" panose="020B0604020202020204" pitchFamily="34" charset="0"/>
              </a:rPr>
              <a:t>Viena</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Austria - 2 </a:t>
            </a:r>
            <a:r>
              <a:rPr lang="es-MX" sz="1600" dirty="0" smtClean="0">
                <a:latin typeface="Arial" panose="020B0604020202020204" pitchFamily="34" charset="0"/>
                <a:cs typeface="Arial" panose="020B0604020202020204" pitchFamily="34" charset="0"/>
              </a:rPr>
              <a:t>de</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Mayo de </a:t>
            </a:r>
            <a:r>
              <a:rPr lang="en-US" sz="1600" dirty="0" smtClean="0">
                <a:latin typeface="Arial" panose="020B0604020202020204" pitchFamily="34" charset="0"/>
                <a:cs typeface="Arial" panose="020B0604020202020204" pitchFamily="34" charset="0"/>
              </a:rPr>
              <a:t>2014</a:t>
            </a:r>
          </a:p>
          <a:p>
            <a:pPr>
              <a:buFont typeface="Wingdings" panose="05000000000000000000" pitchFamily="2" charset="2"/>
              <a:buChar char="q"/>
              <a:defRPr/>
            </a:pPr>
            <a:r>
              <a:rPr lang="en-US" sz="1600" dirty="0" smtClean="0">
                <a:latin typeface="Arial" panose="020B0604020202020204" pitchFamily="34" charset="0"/>
                <a:cs typeface="Arial" panose="020B0604020202020204" pitchFamily="34" charset="0"/>
              </a:rPr>
              <a:t>AGU 2014. San Francisco, California, 13 y 14 de </a:t>
            </a:r>
            <a:r>
              <a:rPr lang="es-MX" sz="1600" dirty="0" smtClean="0">
                <a:latin typeface="Arial" panose="020B0604020202020204" pitchFamily="34" charset="0"/>
                <a:cs typeface="Arial" panose="020B0604020202020204" pitchFamily="34" charset="0"/>
              </a:rPr>
              <a:t>Diciembre</a:t>
            </a:r>
            <a:r>
              <a:rPr lang="en-US" sz="1600" dirty="0" smtClean="0">
                <a:latin typeface="Arial" panose="020B0604020202020204" pitchFamily="34" charset="0"/>
                <a:cs typeface="Arial" panose="020B0604020202020204" pitchFamily="34" charset="0"/>
              </a:rPr>
              <a:t> de 2014</a:t>
            </a:r>
          </a:p>
          <a:p>
            <a:pPr>
              <a:buFont typeface="Wingdings" panose="05000000000000000000" pitchFamily="2" charset="2"/>
              <a:buChar char="q"/>
              <a:defRPr/>
            </a:pPr>
            <a:r>
              <a:rPr lang="en-US" altLang="es-MX" sz="1600" dirty="0" smtClean="0">
                <a:latin typeface="Arial" panose="020B0604020202020204" pitchFamily="34" charset="0"/>
                <a:cs typeface="Arial" panose="020B0604020202020204" pitchFamily="34" charset="0"/>
              </a:rPr>
              <a:t>EGU 2015. </a:t>
            </a:r>
            <a:r>
              <a:rPr lang="es-MX" altLang="es-MX" sz="1600" dirty="0" smtClean="0">
                <a:latin typeface="Arial" panose="020B0604020202020204" pitchFamily="34" charset="0"/>
                <a:cs typeface="Arial" panose="020B0604020202020204" pitchFamily="34" charset="0"/>
              </a:rPr>
              <a:t>Viena</a:t>
            </a:r>
            <a:r>
              <a:rPr lang="en-US" altLang="es-MX" sz="1600" dirty="0" smtClean="0">
                <a:latin typeface="Arial" panose="020B0604020202020204" pitchFamily="34" charset="0"/>
                <a:cs typeface="Arial" panose="020B0604020202020204" pitchFamily="34" charset="0"/>
              </a:rPr>
              <a:t>, Austria – 13 de Abril de 2015.</a:t>
            </a:r>
          </a:p>
          <a:p>
            <a:pPr marL="0" indent="0">
              <a:buFont typeface="Arial" panose="020B0604020202020204" pitchFamily="34" charset="0"/>
              <a:buNone/>
              <a:defRPr/>
            </a:pPr>
            <a:endParaRPr lang="es-MX" altLang="es-MX" sz="1600" dirty="0" smtClean="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4644008" y="2983570"/>
            <a:ext cx="3827953" cy="2621934"/>
          </a:xfrm>
          <a:prstGeom prst="rect">
            <a:avLst/>
          </a:prstGeom>
          <a:effectLst>
            <a:glow rad="63500">
              <a:schemeClr val="accent1">
                <a:satMod val="175000"/>
                <a:alpha val="40000"/>
              </a:schemeClr>
            </a:glow>
          </a:effectLst>
        </p:spPr>
      </p:pic>
      <p:pic>
        <p:nvPicPr>
          <p:cNvPr id="3" name="Imagen 2"/>
          <p:cNvPicPr>
            <a:picLocks noChangeAspect="1"/>
          </p:cNvPicPr>
          <p:nvPr/>
        </p:nvPicPr>
        <p:blipFill>
          <a:blip r:embed="rId3"/>
          <a:stretch>
            <a:fillRect/>
          </a:stretch>
        </p:blipFill>
        <p:spPr>
          <a:xfrm>
            <a:off x="1198130" y="2767546"/>
            <a:ext cx="2948186" cy="3135436"/>
          </a:xfrm>
          <a:prstGeom prst="rect">
            <a:avLst/>
          </a:prstGeom>
          <a:effectLst>
            <a:glow rad="63500">
              <a:schemeClr val="accent1">
                <a:satMod val="175000"/>
                <a:alpha val="40000"/>
              </a:schemeClr>
            </a:glow>
          </a:effectLst>
        </p:spPr>
      </p:pic>
      <p:sp>
        <p:nvSpPr>
          <p:cNvPr id="6"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LABOR DEL INEGI EN EL GGRF</a:t>
            </a:r>
          </a:p>
        </p:txBody>
      </p:sp>
      <p:cxnSp>
        <p:nvCxnSpPr>
          <p:cNvPr id="7"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ángulo redondeado 3"/>
          <p:cNvSpPr/>
          <p:nvPr/>
        </p:nvSpPr>
        <p:spPr>
          <a:xfrm>
            <a:off x="1992313" y="4733925"/>
            <a:ext cx="431800" cy="1444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Rectángulo redondeado 7"/>
          <p:cNvSpPr/>
          <p:nvPr/>
        </p:nvSpPr>
        <p:spPr>
          <a:xfrm>
            <a:off x="4881563" y="3954463"/>
            <a:ext cx="384175" cy="1254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LABOR DESDE EL INEGI</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628" name="Rectángulo 1"/>
          <p:cNvSpPr>
            <a:spLocks noChangeArrowheads="1"/>
          </p:cNvSpPr>
          <p:nvPr/>
        </p:nvSpPr>
        <p:spPr bwMode="auto">
          <a:xfrm>
            <a:off x="755650" y="1330325"/>
            <a:ext cx="7416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just">
              <a:spcBef>
                <a:spcPct val="0"/>
              </a:spcBef>
              <a:buFont typeface="Wingdings" panose="05000000000000000000" pitchFamily="2" charset="2"/>
              <a:buChar char="q"/>
              <a:defRPr/>
            </a:pPr>
            <a:r>
              <a:rPr lang="es-MX" altLang="es-MX" sz="1800" dirty="0" smtClean="0">
                <a:latin typeface="Arial" panose="020B0604020202020204" pitchFamily="34" charset="0"/>
                <a:cs typeface="Times New Roman" panose="02020603050405020304" pitchFamily="18" charset="0"/>
              </a:rPr>
              <a:t>1998:  Adopción oficial del ITRF en México. </a:t>
            </a:r>
          </a:p>
          <a:p>
            <a:pPr algn="just">
              <a:spcBef>
                <a:spcPct val="0"/>
              </a:spcBef>
              <a:buFont typeface="Wingdings" panose="05000000000000000000" pitchFamily="2" charset="2"/>
              <a:buChar char="q"/>
              <a:defRPr/>
            </a:pPr>
            <a:endParaRPr lang="es-MX" altLang="es-MX" sz="1800" dirty="0" smtClean="0">
              <a:latin typeface="Arial" panose="020B0604020202020204" pitchFamily="34" charset="0"/>
              <a:cs typeface="Times New Roman" panose="02020603050405020304" pitchFamily="18" charset="0"/>
            </a:endParaRPr>
          </a:p>
          <a:p>
            <a:pPr algn="just">
              <a:spcBef>
                <a:spcPct val="0"/>
              </a:spcBef>
              <a:buFont typeface="Wingdings" panose="05000000000000000000" pitchFamily="2" charset="2"/>
              <a:buChar char="q"/>
              <a:defRPr/>
            </a:pPr>
            <a:r>
              <a:rPr lang="es-MX" altLang="es-MX" sz="1800" dirty="0" smtClean="0">
                <a:latin typeface="Arial" panose="020B0604020202020204" pitchFamily="34" charset="0"/>
                <a:cs typeface="Times New Roman" panose="02020603050405020304" pitchFamily="18" charset="0"/>
              </a:rPr>
              <a:t>2002:  Aportación de datos GPS a la determinación del ITRF.</a:t>
            </a:r>
          </a:p>
          <a:p>
            <a:pPr algn="just">
              <a:spcBef>
                <a:spcPct val="0"/>
              </a:spcBef>
              <a:buFont typeface="Wingdings" panose="05000000000000000000" pitchFamily="2" charset="2"/>
              <a:buChar char="q"/>
              <a:defRPr/>
            </a:pPr>
            <a:endParaRPr lang="es-MX" altLang="es-MX" sz="1800" dirty="0" smtClean="0">
              <a:latin typeface="Arial" panose="020B0604020202020204" pitchFamily="34" charset="0"/>
              <a:cs typeface="Times New Roman" panose="02020603050405020304" pitchFamily="18" charset="0"/>
            </a:endParaRPr>
          </a:p>
          <a:p>
            <a:pPr algn="just">
              <a:spcBef>
                <a:spcPct val="0"/>
              </a:spcBef>
              <a:buFont typeface="Wingdings" panose="05000000000000000000" pitchFamily="2" charset="2"/>
              <a:buChar char="q"/>
              <a:defRPr/>
            </a:pPr>
            <a:r>
              <a:rPr lang="es-MX" altLang="es-MX" sz="1800" dirty="0" smtClean="0">
                <a:latin typeface="Arial" panose="020B0604020202020204" pitchFamily="34" charset="0"/>
                <a:cs typeface="Times New Roman" panose="02020603050405020304" pitchFamily="18" charset="0"/>
              </a:rPr>
              <a:t>2004: Contribución con el ITRF a nivel regional través de la participación en SIRGAS (Sistema de Referencia Geocéntrico para las Américas).</a:t>
            </a:r>
          </a:p>
          <a:p>
            <a:pPr marL="0" indent="0" algn="just">
              <a:spcBef>
                <a:spcPct val="0"/>
              </a:spcBef>
              <a:buFont typeface="Arial" panose="020B0604020202020204" pitchFamily="34" charset="0"/>
              <a:buNone/>
              <a:defRPr/>
            </a:pPr>
            <a:endParaRPr lang="es-MX" altLang="es-MX" sz="1800" dirty="0" smtClean="0">
              <a:latin typeface="Arial" panose="020B0604020202020204" pitchFamily="34" charset="0"/>
              <a:cs typeface="Times New Roman" panose="02020603050405020304" pitchFamily="18" charset="0"/>
            </a:endParaRPr>
          </a:p>
          <a:p>
            <a:pPr algn="just">
              <a:spcBef>
                <a:spcPct val="0"/>
              </a:spcBef>
              <a:buFont typeface="Wingdings" panose="05000000000000000000" pitchFamily="2" charset="2"/>
              <a:buChar char="q"/>
              <a:defRPr/>
            </a:pPr>
            <a:r>
              <a:rPr lang="es-MX" altLang="es-MX" sz="1800" dirty="0" smtClean="0">
                <a:latin typeface="Arial" panose="020B0604020202020204" pitchFamily="34" charset="0"/>
                <a:cs typeface="Times New Roman" panose="02020603050405020304" pitchFamily="18" charset="0"/>
              </a:rPr>
              <a:t>2010: La Norma Técnica de Geodesia actualiza el marco geodésico horizontal oficial en el país a ITRF 2008 época 2010.0</a:t>
            </a:r>
          </a:p>
          <a:p>
            <a:pPr marL="0" indent="0" algn="just">
              <a:spcBef>
                <a:spcPct val="0"/>
              </a:spcBef>
              <a:buFont typeface="Arial" panose="020B0604020202020204" pitchFamily="34" charset="0"/>
              <a:buNone/>
              <a:defRPr/>
            </a:pPr>
            <a:endParaRPr lang="es-MX" altLang="es-MX" sz="1800" dirty="0" smtClean="0">
              <a:latin typeface="Arial" panose="020B0604020202020204" pitchFamily="34" charset="0"/>
              <a:cs typeface="Times New Roman" panose="02020603050405020304" pitchFamily="18" charset="0"/>
            </a:endParaRPr>
          </a:p>
          <a:p>
            <a:pPr algn="just">
              <a:spcBef>
                <a:spcPct val="0"/>
              </a:spcBef>
              <a:buFont typeface="Wingdings" panose="05000000000000000000" pitchFamily="2" charset="2"/>
              <a:buChar char="q"/>
              <a:defRPr/>
            </a:pPr>
            <a:r>
              <a:rPr lang="es-MX" altLang="es-MX" sz="1800" dirty="0" smtClean="0">
                <a:latin typeface="Arial" panose="020B0604020202020204" pitchFamily="34" charset="0"/>
                <a:cs typeface="Times New Roman" panose="02020603050405020304" pitchFamily="18" charset="0"/>
              </a:rPr>
              <a:t>2013: Participación en el Grupo de Trabajo del Marco de Referencia Geodésico Mundial de UN-GGIM.</a:t>
            </a:r>
          </a:p>
          <a:p>
            <a:pPr marL="0" indent="0" algn="just">
              <a:spcBef>
                <a:spcPct val="0"/>
              </a:spcBef>
              <a:buFont typeface="Arial" panose="020B0604020202020204" pitchFamily="34" charset="0"/>
              <a:buNone/>
              <a:defRPr/>
            </a:pPr>
            <a:endParaRPr lang="es-MX" altLang="es-MX" sz="1800" dirty="0" smtClean="0">
              <a:latin typeface="Arial" panose="020B060402020202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LABOR REGIONAL</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1988" name="Rectángulo 1"/>
          <p:cNvSpPr>
            <a:spLocks noChangeArrowheads="1"/>
          </p:cNvSpPr>
          <p:nvPr/>
        </p:nvSpPr>
        <p:spPr bwMode="auto">
          <a:xfrm>
            <a:off x="755650" y="2093913"/>
            <a:ext cx="4392613"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s-MX" altLang="es-MX">
                <a:solidFill>
                  <a:srgbClr val="000000"/>
                </a:solidFill>
                <a:cs typeface="Times New Roman" panose="02020603050405020304" pitchFamily="18" charset="0"/>
              </a:rPr>
              <a:t>UN-GGIM-Américas, SIRGAS, el IPGH y GeoSur trabajan mancomunadamente para el desarrollo de la infraestructura de datos espaciales de las Américas, tal como establece el Plan de Acción Conjunto suscrito por las cuatro organizaciones en 2012. </a:t>
            </a:r>
            <a:endParaRPr lang="es-MX" altLang="es-MX"/>
          </a:p>
        </p:txBody>
      </p:sp>
      <p:pic>
        <p:nvPicPr>
          <p:cNvPr id="41989"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6163" y="3068638"/>
            <a:ext cx="9429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agen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67388" y="2428875"/>
            <a:ext cx="154146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Imagen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4076700"/>
            <a:ext cx="1655763"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Imagen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1839913"/>
            <a:ext cx="1539875"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CONCLUSION</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44036" name="Rectángulo 2"/>
          <p:cNvSpPr>
            <a:spLocks noChangeArrowheads="1"/>
          </p:cNvSpPr>
          <p:nvPr/>
        </p:nvSpPr>
        <p:spPr bwMode="auto">
          <a:xfrm>
            <a:off x="1116013" y="2238375"/>
            <a:ext cx="69119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just" eaLnBrk="1" hangingPunct="1">
              <a:spcBef>
                <a:spcPct val="0"/>
              </a:spcBef>
              <a:buFontTx/>
              <a:buNone/>
            </a:pPr>
            <a:r>
              <a:rPr lang="es-MX" altLang="es-MX" sz="1800">
                <a:solidFill>
                  <a:srgbClr val="000000"/>
                </a:solidFill>
                <a:latin typeface="Arial" panose="020B0604020202020204" pitchFamily="34" charset="0"/>
              </a:rPr>
              <a:t>Dada la c</a:t>
            </a:r>
            <a:r>
              <a:rPr lang="es-MX" altLang="es-MX" sz="1800">
                <a:latin typeface="Arial" panose="020B0604020202020204" pitchFamily="34" charset="0"/>
              </a:rPr>
              <a:t>reciente demanda de servicios de posicionamiento más precisos, la tendencia mundial es hacia un marco de referencia geodésico mundial homologado y de alta precisión, lo anterior se estima será logrado con el Marco de Referencia Terrestre Internacional (ITRF).</a:t>
            </a:r>
            <a:endParaRPr lang="es-MX" altLang="es-MX"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CuadroTexto"/>
          <p:cNvSpPr txBox="1"/>
          <p:nvPr/>
        </p:nvSpPr>
        <p:spPr>
          <a:xfrm>
            <a:off x="1928813" y="1403350"/>
            <a:ext cx="5184775" cy="1570038"/>
          </a:xfrm>
          <a:prstGeom prst="rect">
            <a:avLst/>
          </a:prstGeom>
          <a:noFill/>
        </p:spPr>
        <p:txBody>
          <a:bodyPr>
            <a:spAutoFit/>
          </a:bodyPr>
          <a:lstStyle/>
          <a:p>
            <a:pPr algn="ctr" eaLnBrk="1" fontAlgn="auto" hangingPunct="1">
              <a:lnSpc>
                <a:spcPct val="150000"/>
              </a:lnSpc>
              <a:spcBef>
                <a:spcPts val="0"/>
              </a:spcBef>
              <a:spcAft>
                <a:spcPts val="0"/>
              </a:spcAft>
              <a:defRPr/>
            </a:pPr>
            <a:r>
              <a:rPr lang="es-MX" sz="2200" b="1" kern="1500" dirty="0">
                <a:solidFill>
                  <a:srgbClr val="002060"/>
                </a:solidFill>
                <a:latin typeface="Helvetica" pitchFamily="34" charset="0"/>
                <a:cs typeface="+mn-cs"/>
              </a:rPr>
              <a:t>Conociendo México</a:t>
            </a:r>
          </a:p>
          <a:p>
            <a:pPr algn="ctr" eaLnBrk="1" fontAlgn="auto" hangingPunct="1">
              <a:lnSpc>
                <a:spcPct val="150000"/>
              </a:lnSpc>
              <a:spcBef>
                <a:spcPts val="0"/>
              </a:spcBef>
              <a:spcAft>
                <a:spcPts val="0"/>
              </a:spcAft>
              <a:defRPr/>
            </a:pPr>
            <a:r>
              <a:rPr lang="es-MX" b="1" kern="1500" dirty="0">
                <a:solidFill>
                  <a:srgbClr val="002060"/>
                </a:solidFill>
                <a:latin typeface="Helvetica" pitchFamily="34" charset="0"/>
                <a:cs typeface="+mn-cs"/>
              </a:rPr>
              <a:t>01 800 111 46 34</a:t>
            </a:r>
          </a:p>
          <a:p>
            <a:pPr algn="ctr" eaLnBrk="1" fontAlgn="auto" hangingPunct="1">
              <a:spcBef>
                <a:spcPts val="0"/>
              </a:spcBef>
              <a:spcAft>
                <a:spcPts val="0"/>
              </a:spcAft>
              <a:defRPr/>
            </a:pPr>
            <a:r>
              <a:rPr lang="es-MX" b="1" kern="1500" dirty="0">
                <a:solidFill>
                  <a:srgbClr val="002060"/>
                </a:solidFill>
                <a:latin typeface="Helvetica" pitchFamily="34" charset="0"/>
                <a:cs typeface="+mn-cs"/>
              </a:rPr>
              <a:t>www.inegi.org.mx</a:t>
            </a:r>
          </a:p>
          <a:p>
            <a:pPr algn="ctr" eaLnBrk="1" fontAlgn="auto" hangingPunct="1">
              <a:spcBef>
                <a:spcPts val="0"/>
              </a:spcBef>
              <a:spcAft>
                <a:spcPts val="0"/>
              </a:spcAft>
              <a:defRPr/>
            </a:pPr>
            <a:r>
              <a:rPr lang="es-MX" b="1" kern="1500" dirty="0">
                <a:solidFill>
                  <a:srgbClr val="002060"/>
                </a:solidFill>
                <a:latin typeface="Helvetica" pitchFamily="34" charset="0"/>
                <a:cs typeface="+mn-cs"/>
              </a:rPr>
              <a:t>atencion.usuarios@inegi.org.mx</a:t>
            </a:r>
          </a:p>
        </p:txBody>
      </p:sp>
      <p:grpSp>
        <p:nvGrpSpPr>
          <p:cNvPr id="46083" name="21 Grupo"/>
          <p:cNvGrpSpPr>
            <a:grpSpLocks/>
          </p:cNvGrpSpPr>
          <p:nvPr/>
        </p:nvGrpSpPr>
        <p:grpSpPr bwMode="auto">
          <a:xfrm>
            <a:off x="1331913" y="3490913"/>
            <a:ext cx="2808287" cy="563562"/>
            <a:chOff x="1331640" y="4725144"/>
            <a:chExt cx="2808312" cy="562825"/>
          </a:xfrm>
        </p:grpSpPr>
        <p:pic>
          <p:nvPicPr>
            <p:cNvPr id="46087" name="8 Imagen" descr="twitt.png"/>
            <p:cNvPicPr>
              <a:picLocks noChangeAspect="1"/>
            </p:cNvPicPr>
            <p:nvPr/>
          </p:nvPicPr>
          <p:blipFill>
            <a:blip r:embed="rId2">
              <a:lum contrast="10000"/>
              <a:extLst>
                <a:ext uri="{28A0092B-C50C-407E-A947-70E740481C1C}">
                  <a14:useLocalDpi xmlns:a14="http://schemas.microsoft.com/office/drawing/2010/main" val="0"/>
                </a:ext>
              </a:extLst>
            </a:blip>
            <a:srcRect/>
            <a:stretch>
              <a:fillRect/>
            </a:stretch>
          </p:blipFill>
          <p:spPr bwMode="auto">
            <a:xfrm>
              <a:off x="1331640" y="4725144"/>
              <a:ext cx="566777" cy="56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p:nvPr/>
          </p:nvSpPr>
          <p:spPr>
            <a:xfrm>
              <a:off x="1836469" y="4858320"/>
              <a:ext cx="2303483" cy="369403"/>
            </a:xfrm>
            <a:prstGeom prst="rect">
              <a:avLst/>
            </a:prstGeom>
            <a:noFill/>
          </p:spPr>
          <p:txBody>
            <a:bodyPr>
              <a:spAutoFit/>
            </a:bodyPr>
            <a:lstStyle/>
            <a:p>
              <a:pPr eaLnBrk="1" fontAlgn="auto" hangingPunct="1">
                <a:spcBef>
                  <a:spcPts val="0"/>
                </a:spcBef>
                <a:spcAft>
                  <a:spcPts val="0"/>
                </a:spcAft>
                <a:defRPr/>
              </a:pPr>
              <a:r>
                <a:rPr lang="es-MX" b="1" kern="1500" dirty="0">
                  <a:solidFill>
                    <a:srgbClr val="002060"/>
                  </a:solidFill>
                  <a:latin typeface="Helvetica" pitchFamily="34" charset="0"/>
                  <a:cs typeface="+mn-cs"/>
                </a:rPr>
                <a:t>@inegi_informa</a:t>
              </a:r>
            </a:p>
          </p:txBody>
        </p:sp>
      </p:grpSp>
      <p:grpSp>
        <p:nvGrpSpPr>
          <p:cNvPr id="46084" name="22 Grupo"/>
          <p:cNvGrpSpPr>
            <a:grpSpLocks/>
          </p:cNvGrpSpPr>
          <p:nvPr/>
        </p:nvGrpSpPr>
        <p:grpSpPr bwMode="auto">
          <a:xfrm>
            <a:off x="5651500" y="3490913"/>
            <a:ext cx="2898775" cy="563562"/>
            <a:chOff x="5652120" y="4725144"/>
            <a:chExt cx="2897898" cy="562825"/>
          </a:xfrm>
        </p:grpSpPr>
        <p:pic>
          <p:nvPicPr>
            <p:cNvPr id="46085" name="11 Imagen" descr="face.png"/>
            <p:cNvPicPr>
              <a:picLocks noChangeAspect="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5652120" y="4725144"/>
              <a:ext cx="568358" cy="56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CuadroTexto"/>
            <p:cNvSpPr txBox="1"/>
            <p:nvPr/>
          </p:nvSpPr>
          <p:spPr>
            <a:xfrm>
              <a:off x="6245665" y="4847221"/>
              <a:ext cx="2304353" cy="369404"/>
            </a:xfrm>
            <a:prstGeom prst="rect">
              <a:avLst/>
            </a:prstGeom>
            <a:noFill/>
          </p:spPr>
          <p:txBody>
            <a:bodyPr>
              <a:spAutoFit/>
            </a:bodyPr>
            <a:lstStyle/>
            <a:p>
              <a:pPr eaLnBrk="1" fontAlgn="auto" hangingPunct="1">
                <a:spcBef>
                  <a:spcPts val="0"/>
                </a:spcBef>
                <a:spcAft>
                  <a:spcPts val="0"/>
                </a:spcAft>
                <a:defRPr/>
              </a:pPr>
              <a:r>
                <a:rPr lang="es-MX" b="1" kern="1500" dirty="0">
                  <a:solidFill>
                    <a:srgbClr val="002060"/>
                  </a:solidFill>
                  <a:latin typeface="Helvetica" pitchFamily="34" charset="0"/>
                  <a:cs typeface="+mn-cs"/>
                </a:rPr>
                <a:t>INEGI Informa</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altLang="es-MX" sz="2000" i="1" dirty="0">
                <a:solidFill>
                  <a:schemeClr val="accent5">
                    <a:lumMod val="50000"/>
                  </a:schemeClr>
                </a:solidFill>
                <a:latin typeface="Arial Black" pitchFamily="34" charset="0"/>
                <a:cs typeface="+mn-cs"/>
              </a:rPr>
              <a:t>Marco de Referencia Geodésico Mundial</a:t>
            </a:r>
            <a:endParaRPr lang="es-MX" sz="2000" i="1" dirty="0">
              <a:solidFill>
                <a:schemeClr val="accent5">
                  <a:lumMod val="50000"/>
                </a:schemeClr>
              </a:solidFill>
              <a:latin typeface="Arial Black" pitchFamily="34" charset="0"/>
              <a:cs typeface="+mn-cs"/>
            </a:endParaRP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Rectángulo 1"/>
          <p:cNvSpPr/>
          <p:nvPr/>
        </p:nvSpPr>
        <p:spPr>
          <a:xfrm>
            <a:off x="395288" y="2185988"/>
            <a:ext cx="3960812" cy="2166937"/>
          </a:xfrm>
          <a:prstGeom prst="rect">
            <a:avLst/>
          </a:prstGeom>
        </p:spPr>
        <p:txBody>
          <a:bodyPr>
            <a:spAutoFit/>
          </a:bodyPr>
          <a:lstStyle/>
          <a:p>
            <a:pPr algn="just">
              <a:lnSpc>
                <a:spcPct val="107000"/>
              </a:lnSpc>
              <a:spcAft>
                <a:spcPts val="800"/>
              </a:spcAft>
              <a:defRPr/>
            </a:pPr>
            <a:r>
              <a:rPr lang="es-MX" dirty="0">
                <a:ea typeface="Calibri" panose="020F0502020204030204" pitchFamily="34" charset="0"/>
              </a:rPr>
              <a:t>En la 80</a:t>
            </a:r>
            <a:r>
              <a:rPr lang="es-MX" baseline="30000" dirty="0">
                <a:ea typeface="Calibri" panose="020F0502020204030204" pitchFamily="34" charset="0"/>
              </a:rPr>
              <a:t>th</a:t>
            </a:r>
            <a:r>
              <a:rPr lang="es-MX" dirty="0">
                <a:ea typeface="Calibri" panose="020F0502020204030204" pitchFamily="34" charset="0"/>
              </a:rPr>
              <a:t> Reunión plenaria de la Asamblea General de la Organización de las Naciones Unidas el 26 de febrero de 2015 se </a:t>
            </a:r>
            <a:r>
              <a:rPr lang="es-MX" dirty="0">
                <a:solidFill>
                  <a:schemeClr val="tx2">
                    <a:lumMod val="60000"/>
                    <a:lumOff val="40000"/>
                  </a:schemeClr>
                </a:solidFill>
                <a:ea typeface="Calibri" panose="020F0502020204030204" pitchFamily="34" charset="0"/>
              </a:rPr>
              <a:t>adopta la resolución sobre el Marco de Referencia Geodésico Mundial para el Desarrollo Sustentable</a:t>
            </a:r>
            <a:r>
              <a:rPr lang="es-MX" dirty="0">
                <a:ea typeface="Calibri" panose="020F0502020204030204" pitchFamily="34" charset="0"/>
              </a:rPr>
              <a:t>.</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67630"/>
            <a:ext cx="3609975" cy="2603500"/>
          </a:xfrm>
          <a:prstGeom prst="rect">
            <a:avLst/>
          </a:prstGeom>
          <a:noFill/>
          <a:ln w="60325" cmpd="dbl">
            <a:solidFill>
              <a:schemeClr val="accent1"/>
            </a:solidFill>
          </a:ln>
          <a:effectLst>
            <a:innerShdw blurRad="63500" dist="50800" dir="5400000">
              <a:prstClr val="black">
                <a:alpha val="50000"/>
              </a:prstClr>
            </a:innerShdw>
            <a:softEdge rad="3175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Definición de GGRF</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8436" name="Rectángulo 1"/>
          <p:cNvSpPr>
            <a:spLocks noChangeArrowheads="1"/>
          </p:cNvSpPr>
          <p:nvPr/>
        </p:nvSpPr>
        <p:spPr bwMode="auto">
          <a:xfrm>
            <a:off x="574675" y="1268413"/>
            <a:ext cx="80645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539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0"/>
              </a:spcBef>
              <a:buFontTx/>
              <a:buNone/>
            </a:pPr>
            <a:r>
              <a:rPr lang="es-MX" altLang="es-MX" sz="1800" b="1" dirty="0">
                <a:latin typeface="Arial" panose="020B0604020202020204" pitchFamily="34" charset="0"/>
              </a:rPr>
              <a:t>El Marco de Referencia Geodésico Mundial </a:t>
            </a:r>
            <a:r>
              <a:rPr lang="es-MX" altLang="es-MX" sz="1800" dirty="0">
                <a:latin typeface="Arial" panose="020B0604020202020204" pitchFamily="34" charset="0"/>
              </a:rPr>
              <a:t>(GGRF, por sus siglas en ingles):</a:t>
            </a:r>
          </a:p>
          <a:p>
            <a:pPr>
              <a:spcBef>
                <a:spcPct val="0"/>
              </a:spcBef>
              <a:buFontTx/>
              <a:buNone/>
            </a:pPr>
            <a:endParaRPr lang="es-MX" altLang="es-MX" sz="1800" dirty="0">
              <a:latin typeface="Arial" panose="020B0604020202020204" pitchFamily="34" charset="0"/>
            </a:endParaRPr>
          </a:p>
          <a:p>
            <a:pPr lvl="1" algn="just">
              <a:spcBef>
                <a:spcPct val="0"/>
              </a:spcBef>
              <a:buFontTx/>
              <a:buNone/>
            </a:pPr>
            <a:r>
              <a:rPr lang="es-MX" altLang="es-MX" sz="1800" dirty="0">
                <a:latin typeface="Arial" panose="020B0604020202020204" pitchFamily="34" charset="0"/>
              </a:rPr>
              <a:t>es un término genérico que describe el marco que permite a los usuarios determinar con precisión y expresar ubicaciones sobre la Tierra, así como cuantificar cambios en la Tierra en espacio y tiempo. </a:t>
            </a:r>
          </a:p>
          <a:p>
            <a:pPr>
              <a:spcBef>
                <a:spcPct val="0"/>
              </a:spcBef>
              <a:buFont typeface="Arial" panose="020B0604020202020204" pitchFamily="34" charset="0"/>
              <a:buNone/>
            </a:pPr>
            <a:endParaRPr lang="es-MX" altLang="es-MX" sz="1800" dirty="0">
              <a:latin typeface="Arial" panose="020B0604020202020204" pitchFamily="34" charset="0"/>
              <a:ea typeface="Arial Unicode MS" panose="020B0604020202020204" pitchFamily="34" charset="-128"/>
              <a:cs typeface="Arial Unicode MS" panose="020B0604020202020204" pitchFamily="34" charset="-128"/>
              <a:hlinkClick r:id="rId3" action="ppaction://hlinkfile"/>
            </a:endParaRPr>
          </a:p>
          <a:p>
            <a:pPr algn="ctr">
              <a:spcBef>
                <a:spcPct val="0"/>
              </a:spcBef>
              <a:buFont typeface="Arial" panose="020B0604020202020204" pitchFamily="34" charset="0"/>
              <a:buNone/>
            </a:pPr>
            <a:r>
              <a:rPr lang="es-MX" altLang="es-MX" sz="1800" dirty="0">
                <a:latin typeface="Arial" panose="020B0604020202020204" pitchFamily="34" charset="0"/>
                <a:ea typeface="Arial Unicode MS" panose="020B0604020202020204" pitchFamily="34" charset="-128"/>
                <a:cs typeface="Arial Unicode MS" panose="020B0604020202020204" pitchFamily="34" charset="-128"/>
                <a:hlinkClick r:id="rId3" action="ppaction://hlinkfile"/>
              </a:rPr>
              <a:t>video</a:t>
            </a:r>
            <a:r>
              <a:rPr lang="es-MX" altLang="es-MX" sz="1800" dirty="0">
                <a:latin typeface="Arial" panose="020B0604020202020204" pitchFamily="34" charset="0"/>
                <a:ea typeface="Arial Unicode MS" panose="020B0604020202020204" pitchFamily="34" charset="-128"/>
                <a:cs typeface="Arial Unicode MS" panose="020B0604020202020204" pitchFamily="34" charset="-128"/>
              </a:rPr>
              <a:t> </a:t>
            </a:r>
            <a:endParaRPr lang="es-MX" altLang="es-MX" sz="1800" dirty="0">
              <a:latin typeface="Arial" panose="020B0604020202020204" pitchFamily="34" charset="0"/>
            </a:endParaRPr>
          </a:p>
          <a:p>
            <a:pPr>
              <a:spcBef>
                <a:spcPct val="0"/>
              </a:spcBef>
              <a:buFontTx/>
              <a:buNone/>
            </a:pPr>
            <a:endParaRPr lang="es-MX" altLang="es-MX" sz="1800" dirty="0">
              <a:latin typeface="Arial" panose="020B0604020202020204" pitchFamily="34" charset="0"/>
            </a:endParaRPr>
          </a:p>
          <a:p>
            <a:pPr>
              <a:spcBef>
                <a:spcPct val="0"/>
              </a:spcBef>
              <a:buFontTx/>
              <a:buNone/>
            </a:pPr>
            <a:r>
              <a:rPr lang="es-MX" altLang="es-MX" sz="1800" dirty="0">
                <a:latin typeface="Arial" panose="020B0604020202020204" pitchFamily="34" charset="0"/>
              </a:rPr>
              <a:t>La mayoría de áreas de la ciencia y la sociedad en gran escala dependen en la posibilidad de determinar posiciones con alto nivel de precisión. </a:t>
            </a:r>
          </a:p>
          <a:p>
            <a:pPr>
              <a:spcBef>
                <a:spcPct val="0"/>
              </a:spcBef>
              <a:buFontTx/>
              <a:buNone/>
            </a:pPr>
            <a:endParaRPr lang="es-MX" altLang="es-MX" sz="1800" dirty="0">
              <a:latin typeface="Arial" panose="020B0604020202020204" pitchFamily="34" charset="0"/>
            </a:endParaRPr>
          </a:p>
          <a:p>
            <a:pPr>
              <a:spcBef>
                <a:spcPct val="0"/>
              </a:spcBef>
              <a:buFontTx/>
              <a:buNone/>
            </a:pPr>
            <a:r>
              <a:rPr lang="es-MX" altLang="es-MX" sz="1800" dirty="0">
                <a:latin typeface="Arial" panose="020B0604020202020204" pitchFamily="34" charset="0"/>
              </a:rPr>
              <a:t>Actualmente el GGRF es realizado por </a:t>
            </a:r>
            <a:r>
              <a:rPr lang="es-MX" altLang="es-MX" sz="1800" dirty="0">
                <a:solidFill>
                  <a:srgbClr val="0070C0"/>
                </a:solidFill>
                <a:latin typeface="Arial" panose="020B0604020202020204" pitchFamily="34" charset="0"/>
              </a:rPr>
              <a:t>el Marco de Referencia Terrestre Internacional (ITRF), </a:t>
            </a:r>
            <a:r>
              <a:rPr lang="es-MX" altLang="es-MX" sz="1800" dirty="0">
                <a:latin typeface="Arial" panose="020B0604020202020204" pitchFamily="34" charset="0"/>
              </a:rPr>
              <a:t>el Marco de Referencia Celeste Internacional (ICRF) y los sistemas de alturas físicas.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Marco de Referencia Terrestre Internacional (ITRF)</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0484" name="Rectángulo 2"/>
          <p:cNvSpPr>
            <a:spLocks noChangeArrowheads="1"/>
          </p:cNvSpPr>
          <p:nvPr/>
        </p:nvSpPr>
        <p:spPr bwMode="auto">
          <a:xfrm>
            <a:off x="3208338" y="765175"/>
            <a:ext cx="2224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0"/>
              </a:spcBef>
              <a:buFontTx/>
              <a:buNone/>
            </a:pPr>
            <a:r>
              <a:rPr lang="es-MX" altLang="es-MX" sz="1800">
                <a:latin typeface="Arial" panose="020B0604020202020204" pitchFamily="34" charset="0"/>
              </a:rPr>
              <a:t>http://itrf.ensg.ign.fr/</a:t>
            </a:r>
          </a:p>
        </p:txBody>
      </p:sp>
      <p:pic>
        <p:nvPicPr>
          <p:cNvPr id="6" name="Imagen 1"/>
          <p:cNvPicPr>
            <a:picLocks noChangeAspect="1" noChangeArrowheads="1"/>
          </p:cNvPicPr>
          <p:nvPr/>
        </p:nvPicPr>
        <p:blipFill>
          <a:blip r:embed="rId3" cstate="print"/>
          <a:srcRect t="9091" b="7210"/>
          <a:stretch>
            <a:fillRect/>
          </a:stretch>
        </p:blipFill>
        <p:spPr bwMode="auto">
          <a:xfrm>
            <a:off x="107504" y="2060848"/>
            <a:ext cx="4602895"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6" name="Rectángulo 1"/>
          <p:cNvSpPr>
            <a:spLocks noChangeArrowheads="1"/>
          </p:cNvSpPr>
          <p:nvPr/>
        </p:nvSpPr>
        <p:spPr bwMode="auto">
          <a:xfrm>
            <a:off x="4733925" y="1484313"/>
            <a:ext cx="3960813"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just">
              <a:spcBef>
                <a:spcPct val="0"/>
              </a:spcBef>
              <a:buFont typeface="Wingdings" panose="05000000000000000000" pitchFamily="2" charset="2"/>
              <a:buChar char="§"/>
            </a:pPr>
            <a:r>
              <a:rPr lang="es-ES" altLang="es-MX" sz="1800">
                <a:latin typeface="Arial" panose="020B0604020202020204" pitchFamily="34" charset="0"/>
              </a:rPr>
              <a:t>Desarrollado por el Servicio Internacional de Rotación de la Tierra y Sistemas de Referencia (IERS)</a:t>
            </a:r>
          </a:p>
          <a:p>
            <a:pPr algn="just">
              <a:spcBef>
                <a:spcPct val="0"/>
              </a:spcBef>
              <a:buFont typeface="Wingdings" panose="05000000000000000000" pitchFamily="2" charset="2"/>
              <a:buChar char="§"/>
            </a:pPr>
            <a:endParaRPr lang="es-ES" altLang="es-MX" sz="1800">
              <a:latin typeface="Arial" panose="020B0604020202020204" pitchFamily="34" charset="0"/>
            </a:endParaRPr>
          </a:p>
          <a:p>
            <a:pPr algn="just">
              <a:spcBef>
                <a:spcPct val="0"/>
              </a:spcBef>
              <a:buFont typeface="Wingdings" panose="05000000000000000000" pitchFamily="2" charset="2"/>
              <a:buChar char="§"/>
            </a:pPr>
            <a:r>
              <a:rPr lang="es-ES" altLang="es-MX" sz="1800">
                <a:latin typeface="Arial" panose="020B0604020202020204" pitchFamily="34" charset="0"/>
              </a:rPr>
              <a:t>Cuatro diferentes técnicas geodésicas contribuyen al ITRF: GNSS, VLBI, SLR y DORIS.</a:t>
            </a:r>
          </a:p>
          <a:p>
            <a:pPr algn="just">
              <a:spcBef>
                <a:spcPct val="0"/>
              </a:spcBef>
              <a:buFont typeface="Wingdings" panose="05000000000000000000" pitchFamily="2" charset="2"/>
              <a:buChar char="§"/>
            </a:pPr>
            <a:endParaRPr lang="es-ES" altLang="es-MX" sz="1800">
              <a:latin typeface="Arial" panose="020B0604020202020204" pitchFamily="34" charset="0"/>
            </a:endParaRPr>
          </a:p>
          <a:p>
            <a:pPr algn="just">
              <a:spcBef>
                <a:spcPct val="0"/>
              </a:spcBef>
              <a:buFont typeface="Wingdings" panose="05000000000000000000" pitchFamily="2" charset="2"/>
              <a:buChar char="§"/>
            </a:pPr>
            <a:r>
              <a:rPr lang="es-ES" altLang="es-MX" sz="1800">
                <a:latin typeface="Arial" panose="020B0604020202020204" pitchFamily="34" charset="0"/>
              </a:rPr>
              <a:t>Determinan las coordenadas y las velocidades de cada estación en el Marco de Referencia Terrestre Internacional en una solución especifica.</a:t>
            </a:r>
          </a:p>
          <a:p>
            <a:pPr algn="just">
              <a:spcBef>
                <a:spcPct val="0"/>
              </a:spcBef>
              <a:buFont typeface="Wingdings" panose="05000000000000000000" pitchFamily="2" charset="2"/>
              <a:buChar char="§"/>
            </a:pPr>
            <a:endParaRPr lang="es-ES" altLang="es-MX" sz="1800">
              <a:latin typeface="Arial" panose="020B0604020202020204" pitchFamily="34" charset="0"/>
            </a:endParaRPr>
          </a:p>
          <a:p>
            <a:pPr algn="just">
              <a:spcBef>
                <a:spcPct val="0"/>
              </a:spcBef>
              <a:buFont typeface="Wingdings" panose="05000000000000000000" pitchFamily="2" charset="2"/>
              <a:buChar char="§"/>
            </a:pPr>
            <a:endParaRPr lang="es-ES" altLang="es-MX" sz="1800">
              <a:solidFill>
                <a:srgbClr val="00666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Marco de Referencia Terrestre Internacional (ITRF)</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2532" name="Picture 2" descr="Antena VLB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44675"/>
            <a:ext cx="1778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6 CuadroTexto"/>
          <p:cNvSpPr txBox="1">
            <a:spLocks noChangeArrowheads="1"/>
          </p:cNvSpPr>
          <p:nvPr/>
        </p:nvSpPr>
        <p:spPr bwMode="auto">
          <a:xfrm>
            <a:off x="982663" y="5219700"/>
            <a:ext cx="6842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s-MX" altLang="es-MX" sz="1800">
                <a:latin typeface="Arial" panose="020B0604020202020204" pitchFamily="34" charset="0"/>
              </a:rPr>
              <a:t>VLBI</a:t>
            </a:r>
          </a:p>
        </p:txBody>
      </p:sp>
      <p:pic>
        <p:nvPicPr>
          <p:cNvPr id="22534" name="Picture 6" descr="http://www.tigo.cl/images/stories/Content/DSCN865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22513" y="1881188"/>
            <a:ext cx="2159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10 CuadroTexto"/>
          <p:cNvSpPr txBox="1">
            <a:spLocks noChangeArrowheads="1"/>
          </p:cNvSpPr>
          <p:nvPr/>
        </p:nvSpPr>
        <p:spPr bwMode="auto">
          <a:xfrm>
            <a:off x="2916238" y="521970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s-MX" altLang="es-MX" sz="1800">
                <a:latin typeface="Arial" panose="020B0604020202020204" pitchFamily="34" charset="0"/>
              </a:rPr>
              <a:t>SLR</a:t>
            </a:r>
          </a:p>
        </p:txBody>
      </p:sp>
      <p:pic>
        <p:nvPicPr>
          <p:cNvPr id="22536" name="Picture 8" descr="http://www.tigo.cl/images/stories/gns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3938" y="1631950"/>
            <a:ext cx="16557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12 CuadroTexto"/>
          <p:cNvSpPr txBox="1">
            <a:spLocks noChangeArrowheads="1"/>
          </p:cNvSpPr>
          <p:nvPr/>
        </p:nvSpPr>
        <p:spPr bwMode="auto">
          <a:xfrm>
            <a:off x="5219700" y="5221288"/>
            <a:ext cx="839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s-MX" altLang="es-MX" sz="1800">
                <a:latin typeface="Arial" panose="020B0604020202020204" pitchFamily="34" charset="0"/>
              </a:rPr>
              <a:t>GNSS</a:t>
            </a:r>
          </a:p>
        </p:txBody>
      </p:sp>
      <p:pic>
        <p:nvPicPr>
          <p:cNvPr id="22538" name="Picture 9" descr="C:\resp2014\RGNA\Estación DORIS\Estación DORI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2588" y="1900238"/>
            <a:ext cx="22320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14 CuadroTexto"/>
          <p:cNvSpPr txBox="1">
            <a:spLocks noChangeArrowheads="1"/>
          </p:cNvSpPr>
          <p:nvPr/>
        </p:nvSpPr>
        <p:spPr bwMode="auto">
          <a:xfrm>
            <a:off x="7308850" y="52197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s-MX" altLang="es-MX" sz="1800">
                <a:latin typeface="Arial" panose="020B0604020202020204" pitchFamily="34" charset="0"/>
              </a:rPr>
              <a:t>DORIS</a:t>
            </a:r>
          </a:p>
        </p:txBody>
      </p:sp>
      <p:sp>
        <p:nvSpPr>
          <p:cNvPr id="22540" name="Rectángulo 1"/>
          <p:cNvSpPr>
            <a:spLocks noChangeArrowheads="1"/>
          </p:cNvSpPr>
          <p:nvPr/>
        </p:nvSpPr>
        <p:spPr bwMode="auto">
          <a:xfrm>
            <a:off x="2573338" y="908050"/>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spcBef>
                <a:spcPct val="0"/>
              </a:spcBef>
              <a:buFontTx/>
              <a:buNone/>
            </a:pPr>
            <a:r>
              <a:rPr lang="es-MX" altLang="es-MX" sz="1800" b="1">
                <a:latin typeface="Arial" panose="020B0604020202020204" pitchFamily="34" charset="0"/>
              </a:rPr>
              <a:t>Técnicas contributivas al ITRF</a:t>
            </a:r>
            <a:endParaRPr lang="es-MX" altLang="es-MX" sz="1800">
              <a:latin typeface="Arial" panose="020B0604020202020204" pitchFamily="34" charset="0"/>
            </a:endParaRPr>
          </a:p>
        </p:txBody>
      </p:sp>
      <p:pic>
        <p:nvPicPr>
          <p:cNvPr id="22541" name="Picture 13" descr="http://ivscc.gsfc.nasa.gov/stations/ivsnetmap.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388" y="3663950"/>
            <a:ext cx="1963737"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76463" y="3886200"/>
            <a:ext cx="230505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27538" y="3813175"/>
            <a:ext cx="23241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4" descr="http://ids-doris.org/images/doris/map_doris_2012-05-11-sm.jp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46875" y="3663950"/>
            <a:ext cx="2289175"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Marco de Referencia Terrestre Internacional (ITRF)</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24580" name="Imagen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855663"/>
            <a:ext cx="3509963"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309563" y="2354263"/>
            <a:ext cx="4572000" cy="1754187"/>
          </a:xfrm>
          <a:prstGeom prst="rect">
            <a:avLst/>
          </a:prstGeom>
        </p:spPr>
        <p:txBody>
          <a:bodyPr>
            <a:spAutoFit/>
          </a:bodyPr>
          <a:lstStyle/>
          <a:p>
            <a:pPr algn="just">
              <a:spcAft>
                <a:spcPts val="0"/>
              </a:spcAft>
              <a:tabLst>
                <a:tab pos="457200" algn="l"/>
              </a:tabLst>
              <a:defRPr/>
            </a:pPr>
            <a:r>
              <a:rPr lang="es-MX" kern="0" dirty="0">
                <a:solidFill>
                  <a:srgbClr val="000000"/>
                </a:solidFill>
                <a:ea typeface="Calibri" panose="020F0502020204030204" pitchFamily="34" charset="0"/>
              </a:rPr>
              <a:t>El Sistema de Referencia Geocéntrico para las Américas (SIRGAS) constituye la realización del ITRF en América Latina y el Caribe y reúne los requisitos establecidos por la recomendación de UN-GGIM en relación con el GGRF.</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ANTECEDENTES</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6628" name="Rectángulo 2"/>
          <p:cNvSpPr>
            <a:spLocks noChangeArrowheads="1"/>
          </p:cNvSpPr>
          <p:nvPr/>
        </p:nvSpPr>
        <p:spPr bwMode="auto">
          <a:xfrm>
            <a:off x="536575" y="1136650"/>
            <a:ext cx="80645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r>
              <a:rPr lang="es-MX" altLang="es-MX" sz="1800">
                <a:solidFill>
                  <a:srgbClr val="000000"/>
                </a:solidFill>
                <a:latin typeface="Arial" panose="020B0604020202020204" pitchFamily="34" charset="0"/>
              </a:rPr>
              <a:t>En Julio de 2013 el Comité de Expertos de Naciones Unidas sobre Gestión de la Información Geoespacial </a:t>
            </a:r>
            <a:r>
              <a:rPr lang="es-ES" altLang="es-MX" sz="1800">
                <a:solidFill>
                  <a:srgbClr val="000000"/>
                </a:solidFill>
                <a:latin typeface="Arial" panose="020B0604020202020204" pitchFamily="34" charset="0"/>
              </a:rPr>
              <a:t>(por sus siglas en ingles UN-GGIM) </a:t>
            </a:r>
            <a:r>
              <a:rPr lang="es-MX" altLang="es-MX" sz="1800">
                <a:solidFill>
                  <a:srgbClr val="000000"/>
                </a:solidFill>
                <a:latin typeface="Arial" panose="020B0604020202020204" pitchFamily="34" charset="0"/>
              </a:rPr>
              <a:t>reconoció:</a:t>
            </a:r>
          </a:p>
          <a:p>
            <a:pPr eaLnBrk="1" hangingPunct="1">
              <a:spcBef>
                <a:spcPct val="0"/>
              </a:spcBef>
              <a:buFontTx/>
              <a:buNone/>
            </a:pPr>
            <a:endParaRPr lang="es-MX" altLang="es-MX" sz="1800">
              <a:solidFill>
                <a:srgbClr val="000000"/>
              </a:solidFill>
              <a:latin typeface="Arial" panose="020B0604020202020204" pitchFamily="34" charset="0"/>
            </a:endParaRPr>
          </a:p>
          <a:p>
            <a:pPr eaLnBrk="1" hangingPunct="1">
              <a:spcBef>
                <a:spcPct val="0"/>
              </a:spcBef>
              <a:buFontTx/>
              <a:buNone/>
            </a:pPr>
            <a:r>
              <a:rPr lang="es-MX" altLang="es-MX" sz="1800">
                <a:solidFill>
                  <a:srgbClr val="000000"/>
                </a:solidFill>
                <a:latin typeface="Arial" panose="020B0604020202020204" pitchFamily="34" charset="0"/>
              </a:rPr>
              <a:t>a) La c</a:t>
            </a:r>
            <a:r>
              <a:rPr lang="es-MX" altLang="es-MX" sz="1800">
                <a:latin typeface="Arial" panose="020B0604020202020204" pitchFamily="34" charset="0"/>
              </a:rPr>
              <a:t>reciente demanda de servicios de posicionamiento más precisos;</a:t>
            </a:r>
          </a:p>
          <a:p>
            <a:pPr eaLnBrk="1" hangingPunct="1">
              <a:spcBef>
                <a:spcPct val="0"/>
              </a:spcBef>
              <a:buFontTx/>
              <a:buNone/>
            </a:pPr>
            <a:endParaRPr lang="es-MX" altLang="es-MX" sz="1800">
              <a:latin typeface="Arial" panose="020B0604020202020204" pitchFamily="34" charset="0"/>
            </a:endParaRPr>
          </a:p>
          <a:p>
            <a:pPr eaLnBrk="1" hangingPunct="1">
              <a:spcBef>
                <a:spcPct val="0"/>
              </a:spcBef>
              <a:buFontTx/>
              <a:buNone/>
            </a:pPr>
            <a:r>
              <a:rPr lang="es-MX" altLang="es-MX" sz="1800">
                <a:latin typeface="Arial" panose="020B0604020202020204" pitchFamily="34" charset="0"/>
              </a:rPr>
              <a:t>b) La importancia económica de un Marco de Referencia Geodésico Mundial; </a:t>
            </a:r>
          </a:p>
          <a:p>
            <a:pPr eaLnBrk="1" hangingPunct="1">
              <a:spcBef>
                <a:spcPct val="0"/>
              </a:spcBef>
              <a:buFontTx/>
              <a:buNone/>
            </a:pPr>
            <a:endParaRPr lang="es-MX" altLang="es-MX" sz="1800">
              <a:latin typeface="Arial" panose="020B0604020202020204" pitchFamily="34" charset="0"/>
            </a:endParaRPr>
          </a:p>
          <a:p>
            <a:pPr eaLnBrk="1" hangingPunct="1">
              <a:spcBef>
                <a:spcPct val="0"/>
              </a:spcBef>
              <a:buFontTx/>
              <a:buNone/>
            </a:pPr>
            <a:r>
              <a:rPr lang="es-MX" altLang="es-MX" sz="1800">
                <a:latin typeface="Arial" panose="020B0604020202020204" pitchFamily="34" charset="0"/>
              </a:rPr>
              <a:t>c) La necesidad de mejorar la cooperación mundial dentro de la geodesia;</a:t>
            </a:r>
          </a:p>
          <a:p>
            <a:pPr eaLnBrk="1" hangingPunct="1">
              <a:spcBef>
                <a:spcPct val="0"/>
              </a:spcBef>
              <a:buFontTx/>
              <a:buNone/>
            </a:pPr>
            <a:r>
              <a:rPr lang="es-MX" altLang="es-MX" sz="1800">
                <a:latin typeface="Arial" panose="020B0604020202020204" pitchFamily="34" charset="0"/>
              </a:rPr>
              <a:t>incluyendo compartir abiertamente los datos con el fin de contribuir a marcos de referencia regional y mundial; </a:t>
            </a:r>
          </a:p>
          <a:p>
            <a:pPr eaLnBrk="1" hangingPunct="1">
              <a:spcBef>
                <a:spcPct val="0"/>
              </a:spcBef>
              <a:buFontTx/>
              <a:buNone/>
            </a:pPr>
            <a:endParaRPr lang="es-MX" altLang="es-MX" sz="1800">
              <a:latin typeface="Arial" panose="020B0604020202020204" pitchFamily="34" charset="0"/>
            </a:endParaRPr>
          </a:p>
          <a:p>
            <a:pPr eaLnBrk="1" hangingPunct="1">
              <a:spcBef>
                <a:spcPct val="0"/>
              </a:spcBef>
              <a:buFontTx/>
              <a:buNone/>
            </a:pPr>
            <a:r>
              <a:rPr lang="es-MX" altLang="es-MX" sz="1800">
                <a:latin typeface="Arial" panose="020B0604020202020204" pitchFamily="34" charset="0"/>
              </a:rPr>
              <a:t>d) La necesidad de un compromiso apropiado sobre las contribuciones nacionales destinados a fortalecer la infraestructura geodésica nacional como medio para mejorar el Marco de Referencia Geodésico Mundial.</a:t>
            </a:r>
          </a:p>
          <a:p>
            <a:pPr eaLnBrk="1" hangingPunct="1">
              <a:spcBef>
                <a:spcPct val="0"/>
              </a:spcBef>
              <a:buFontTx/>
              <a:buNone/>
            </a:pPr>
            <a:endParaRPr lang="es-MX" altLang="es-MX" sz="1800">
              <a:latin typeface="Arial" panose="020B0604020202020204" pitchFamily="34" charset="0"/>
            </a:endParaRPr>
          </a:p>
          <a:p>
            <a:pPr eaLnBrk="1" hangingPunct="1">
              <a:spcBef>
                <a:spcPct val="0"/>
              </a:spcBef>
              <a:buFontTx/>
              <a:buNone/>
            </a:pPr>
            <a:endParaRPr lang="es-MX" altLang="es-MX"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ANTECEDENTES</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8676" name="Rectángulo 2"/>
          <p:cNvSpPr>
            <a:spLocks noChangeArrowheads="1"/>
          </p:cNvSpPr>
          <p:nvPr/>
        </p:nvSpPr>
        <p:spPr bwMode="auto">
          <a:xfrm>
            <a:off x="969963" y="1700213"/>
            <a:ext cx="72040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eaLnBrk="1" hangingPunct="1">
              <a:spcBef>
                <a:spcPct val="0"/>
              </a:spcBef>
              <a:buFontTx/>
              <a:buNone/>
            </a:pPr>
            <a:endParaRPr lang="es-MX" altLang="es-MX" sz="1800">
              <a:solidFill>
                <a:srgbClr val="000000"/>
              </a:solidFill>
              <a:latin typeface="Arial" panose="020B0604020202020204" pitchFamily="34" charset="0"/>
            </a:endParaRPr>
          </a:p>
          <a:p>
            <a:pPr algn="just" eaLnBrk="1" hangingPunct="1">
              <a:spcBef>
                <a:spcPct val="0"/>
              </a:spcBef>
              <a:buFontTx/>
              <a:buNone/>
            </a:pPr>
            <a:r>
              <a:rPr lang="es-MX" altLang="es-MX" sz="1800">
                <a:solidFill>
                  <a:srgbClr val="000000"/>
                </a:solidFill>
                <a:latin typeface="Arial" panose="020B0604020202020204" pitchFamily="34" charset="0"/>
              </a:rPr>
              <a:t>UN-GGIM unánimemente acordó que deberían ser realizadas  las acciones necesarias para facilitar el </a:t>
            </a:r>
            <a:r>
              <a:rPr lang="es-MX" altLang="es-MX" sz="1800">
                <a:solidFill>
                  <a:srgbClr val="0070C0"/>
                </a:solidFill>
                <a:latin typeface="Arial" panose="020B0604020202020204" pitchFamily="34" charset="0"/>
              </a:rPr>
              <a:t>envío de una resolución a la Asamblea General de la ONU sobre el Marco de Referencia Geodésico Mundial </a:t>
            </a:r>
            <a:r>
              <a:rPr lang="es-MX" altLang="es-MX" sz="1800">
                <a:solidFill>
                  <a:srgbClr val="000000"/>
                </a:solidFill>
                <a:latin typeface="Arial" panose="020B0604020202020204" pitchFamily="34" charset="0"/>
              </a:rPr>
              <a:t>en su sesenta octava sesión, para buscar soporte y compromiso al más alto nivel, mediante el establecimiento de un Grupo de Trabajo con representación regional equitativa, para el desarrollo de la propuesta de resolución a través de un proceso inclusivo y abierto. </a:t>
            </a:r>
          </a:p>
          <a:p>
            <a:pPr eaLnBrk="1" hangingPunct="1">
              <a:spcBef>
                <a:spcPct val="0"/>
              </a:spcBef>
              <a:buFontTx/>
              <a:buNone/>
            </a:pPr>
            <a:endParaRPr lang="es-MX" altLang="es-MX"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60 CuadroTexto"/>
          <p:cNvSpPr txBox="1"/>
          <p:nvPr/>
        </p:nvSpPr>
        <p:spPr>
          <a:xfrm>
            <a:off x="539750" y="188913"/>
            <a:ext cx="8064500" cy="400050"/>
          </a:xfrm>
          <a:prstGeom prst="rect">
            <a:avLst/>
          </a:prstGeom>
          <a:noFill/>
        </p:spPr>
        <p:txBody>
          <a:bodyPr>
            <a:spAutoFit/>
          </a:bodyPr>
          <a:lstStyle/>
          <a:p>
            <a:pPr eaLnBrk="1" fontAlgn="auto" hangingPunct="1">
              <a:spcBef>
                <a:spcPts val="0"/>
              </a:spcBef>
              <a:spcAft>
                <a:spcPts val="0"/>
              </a:spcAft>
              <a:defRPr/>
            </a:pPr>
            <a:r>
              <a:rPr lang="es-MX" sz="2000" i="1" dirty="0">
                <a:solidFill>
                  <a:schemeClr val="accent5">
                    <a:lumMod val="50000"/>
                  </a:schemeClr>
                </a:solidFill>
                <a:latin typeface="Arial Black" pitchFamily="34" charset="0"/>
                <a:cs typeface="+mn-cs"/>
              </a:rPr>
              <a:t>ANTECEDENTES</a:t>
            </a:r>
          </a:p>
        </p:txBody>
      </p:sp>
      <p:cxnSp>
        <p:nvCxnSpPr>
          <p:cNvPr id="24" name="23 Conector recto"/>
          <p:cNvCxnSpPr/>
          <p:nvPr/>
        </p:nvCxnSpPr>
        <p:spPr>
          <a:xfrm>
            <a:off x="179388" y="692150"/>
            <a:ext cx="8785225" cy="0"/>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0724" name="Rectángulo 2"/>
          <p:cNvSpPr>
            <a:spLocks noChangeArrowheads="1"/>
          </p:cNvSpPr>
          <p:nvPr/>
        </p:nvSpPr>
        <p:spPr bwMode="auto">
          <a:xfrm>
            <a:off x="611188" y="1412875"/>
            <a:ext cx="7596187"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defRPr>
            </a:lvl1pPr>
            <a:lvl2pPr marL="742950" indent="-285750">
              <a:spcBef>
                <a:spcPct val="20000"/>
              </a:spcBef>
              <a:buFont typeface="Arial" panose="020B0604020202020204" pitchFamily="34" charset="0"/>
              <a:buChar char="–"/>
              <a:defRPr sz="2800">
                <a:solidFill>
                  <a:schemeClr val="tx1"/>
                </a:solidFill>
                <a:latin typeface="Verdana" panose="020B0604030504040204" pitchFamily="34" charset="0"/>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defRPr>
            </a:lvl9pPr>
          </a:lstStyle>
          <a:p>
            <a:pPr algn="just" eaLnBrk="1" hangingPunct="1">
              <a:spcBef>
                <a:spcPct val="0"/>
              </a:spcBef>
              <a:buFontTx/>
              <a:buNone/>
            </a:pPr>
            <a:r>
              <a:rPr lang="es-ES" altLang="es-MX" sz="1800">
                <a:latin typeface="Arial" panose="020B0604020202020204" pitchFamily="34" charset="0"/>
              </a:rPr>
              <a:t>El 13 de Diciembre de 2013, la Division de Estadísticas de Naciones Unidas crea el grupo de trabajo sobre el Marco de Referencia Geodésico Mundial para el desarrollo sustentable, se invita al INEGI, el cual designa representante técnico.</a:t>
            </a:r>
          </a:p>
          <a:p>
            <a:pPr algn="just" eaLnBrk="1" hangingPunct="1">
              <a:spcBef>
                <a:spcPct val="0"/>
              </a:spcBef>
              <a:buFontTx/>
              <a:buNone/>
            </a:pPr>
            <a:endParaRPr lang="es-ES" altLang="es-MX" sz="1800">
              <a:latin typeface="Arial" panose="020B0604020202020204" pitchFamily="34" charset="0"/>
            </a:endParaRPr>
          </a:p>
          <a:p>
            <a:pPr algn="just" eaLnBrk="1" hangingPunct="1">
              <a:spcBef>
                <a:spcPct val="0"/>
              </a:spcBef>
              <a:buFontTx/>
              <a:buNone/>
            </a:pPr>
            <a:r>
              <a:rPr lang="es-ES" altLang="es-MX" sz="1800">
                <a:latin typeface="Arial" panose="020B0604020202020204" pitchFamily="34" charset="0"/>
              </a:rPr>
              <a:t>Miembros actuales del grupo incluyen a los siguientes países: Australia, Burkina Faso, Canadá, Chile, Colombia, Fiji, Francia, Alemania, Italia, Jamaica, Japón, México, Nueva Zelanda, Nigeria, Noruega, Polonia, Republica de Corea, Suecia, Reino Unido y Estados Unidos;  adicionalmente las siguientes instituciones: Asociación Internacional de Geodesia (AIG) y Sistema de Referencia Geocéntrico para las Américas (SIRGAS).</a:t>
            </a:r>
            <a:endParaRPr lang="es-MX" altLang="es-MX" sz="1800">
              <a:latin typeface="Arial" panose="020B0604020202020204" pitchFamily="34" charset="0"/>
            </a:endParaRPr>
          </a:p>
          <a:p>
            <a:pPr algn="just" eaLnBrk="1" hangingPunct="1">
              <a:spcBef>
                <a:spcPct val="0"/>
              </a:spcBef>
              <a:buFontTx/>
              <a:buNone/>
            </a:pPr>
            <a:endParaRPr lang="es-MX" altLang="es-MX" sz="1800">
              <a:solidFill>
                <a:srgbClr val="000000"/>
              </a:solidFill>
              <a:latin typeface="Arial" panose="020B0604020202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_clara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273D0D94D0B314F98F32EF988CF2D23" ma:contentTypeVersion="0" ma:contentTypeDescription="Crear nuevo documento." ma:contentTypeScope="" ma:versionID="7556c5896598a2184620cec6db18ef36">
  <xsd:schema xmlns:xsd="http://www.w3.org/2001/XMLSchema" xmlns:p="http://schemas.microsoft.com/office/2006/metadata/properties" targetNamespace="http://schemas.microsoft.com/office/2006/metadata/properties" ma:root="true" ma:fieldsID="b004d877ca112f136821ba8115f647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9D7031F-F7FD-4A96-8985-C181552FA2EA}">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B2938991-8CF4-4173-9DA4-1505B5DF6D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3960</TotalTime>
  <Words>983</Words>
  <Application>Microsoft Office PowerPoint</Application>
  <PresentationFormat>Presentación en pantalla (4:3)</PresentationFormat>
  <Paragraphs>120</Paragraphs>
  <Slides>17</Slides>
  <Notes>14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17</vt:i4>
      </vt:variant>
    </vt:vector>
  </HeadingPairs>
  <TitlesOfParts>
    <vt:vector size="26" baseType="lpstr">
      <vt:lpstr>Arial Unicode MS</vt:lpstr>
      <vt:lpstr>Arial</vt:lpstr>
      <vt:lpstr>Arial Black</vt:lpstr>
      <vt:lpstr>Calibri</vt:lpstr>
      <vt:lpstr>Helvetica</vt:lpstr>
      <vt:lpstr>Times New Roman</vt:lpstr>
      <vt:lpstr>Verdana</vt:lpstr>
      <vt:lpstr>Wingdings</vt:lpstr>
      <vt:lpstr>plantilla_clara3</vt:lpstr>
      <vt:lpstr>Resolución sobre el Marco de Referencia Geodésico Mundial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INEGI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Encuesta Nacional Agropecuaria (ENA)  2012</dc:title>
  <dc:creator>1</dc:creator>
  <cp:lastModifiedBy>GOMEZ MORENO RAUL ANGEL</cp:lastModifiedBy>
  <cp:revision>399</cp:revision>
  <dcterms:created xsi:type="dcterms:W3CDTF">2012-06-20T15:46:01Z</dcterms:created>
  <dcterms:modified xsi:type="dcterms:W3CDTF">2015-06-18T00:28:44Z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0x0101002273D0D94D0B314F98F32EF988CF2D23</vt:lpwstr>
  </property>
</Properties>
</file>